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4" r:id="rId1"/>
  </p:sldMasterIdLst>
  <p:notesMasterIdLst>
    <p:notesMasterId r:id="rId12"/>
  </p:notesMasterIdLst>
  <p:sldIdLst>
    <p:sldId id="259" r:id="rId2"/>
    <p:sldId id="260" r:id="rId3"/>
    <p:sldId id="275" r:id="rId4"/>
    <p:sldId id="261" r:id="rId5"/>
    <p:sldId id="282" r:id="rId6"/>
    <p:sldId id="271" r:id="rId7"/>
    <p:sldId id="273" r:id="rId8"/>
    <p:sldId id="278" r:id="rId9"/>
    <p:sldId id="280" r:id="rId10"/>
    <p:sldId id="284" r:id="rId1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A85927-BC92-4AE6-B380-0521D007DE48}" v="49" dt="2023-04-18T02:30:12.9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00" d="100"/>
          <a:sy n="100" d="100"/>
        </p:scale>
        <p:origin x="108"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kai Lawson" userId="mZzcWIyijVhpoxJnGeFe/FGKeHDicBuw1WO1Qn+5agU=" providerId="None" clId="Web-{D3A85927-BC92-4AE6-B380-0521D007DE48}"/>
    <pc:docChg chg="modSld">
      <pc:chgData name="Makai Lawson" userId="mZzcWIyijVhpoxJnGeFe/FGKeHDicBuw1WO1Qn+5agU=" providerId="None" clId="Web-{D3A85927-BC92-4AE6-B380-0521D007DE48}" dt="2023-04-18T02:30:12.972" v="28" actId="20577"/>
      <pc:docMkLst>
        <pc:docMk/>
      </pc:docMkLst>
      <pc:sldChg chg="addSp delSp modSp">
        <pc:chgData name="Makai Lawson" userId="mZzcWIyijVhpoxJnGeFe/FGKeHDicBuw1WO1Qn+5agU=" providerId="None" clId="Web-{D3A85927-BC92-4AE6-B380-0521D007DE48}" dt="2023-04-18T02:30:12.972" v="28" actId="20577"/>
        <pc:sldMkLst>
          <pc:docMk/>
          <pc:sldMk cId="3342350613" sldId="275"/>
        </pc:sldMkLst>
        <pc:spChg chg="add del mod">
          <ac:chgData name="Makai Lawson" userId="mZzcWIyijVhpoxJnGeFe/FGKeHDicBuw1WO1Qn+5agU=" providerId="None" clId="Web-{D3A85927-BC92-4AE6-B380-0521D007DE48}" dt="2023-04-18T02:30:12.972" v="28" actId="20577"/>
          <ac:spMkLst>
            <pc:docMk/>
            <pc:sldMk cId="3342350613" sldId="275"/>
            <ac:spMk id="12" creationId="{00000000-0000-0000-0000-000000000000}"/>
          </ac:spMkLst>
        </pc:spChg>
        <pc:picChg chg="mod">
          <ac:chgData name="Makai Lawson" userId="mZzcWIyijVhpoxJnGeFe/FGKeHDicBuw1WO1Qn+5agU=" providerId="None" clId="Web-{D3A85927-BC92-4AE6-B380-0521D007DE48}" dt="2023-04-18T02:30:04.550" v="20" actId="1076"/>
          <ac:picMkLst>
            <pc:docMk/>
            <pc:sldMk cId="3342350613" sldId="275"/>
            <ac:picMk id="7" creationId="{93426FA9-EB6C-4AC6-95A9-4A2A796EF3AD}"/>
          </ac:picMkLst>
        </pc:picChg>
        <pc:picChg chg="mod">
          <ac:chgData name="Makai Lawson" userId="mZzcWIyijVhpoxJnGeFe/FGKeHDicBuw1WO1Qn+5agU=" providerId="None" clId="Web-{D3A85927-BC92-4AE6-B380-0521D007DE48}" dt="2023-04-18T02:29:35.627" v="2" actId="1076"/>
          <ac:picMkLst>
            <pc:docMk/>
            <pc:sldMk cId="3342350613" sldId="275"/>
            <ac:picMk id="14" creationId="{A1CD9472-97FC-2FB5-9899-180DF8A9539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907EC4F-C234-4876-A45F-C89B000CE50B}" type="datetimeFigureOut">
              <a:rPr lang="en-US" smtClean="0"/>
              <a:t>10/20/2023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A1E5A01-D87D-4263-BEAA-ECE17BE4EE00}" type="slidenum">
              <a:rPr lang="en-US" smtClean="0"/>
              <a:t>‹#›</a:t>
            </a:fld>
            <a:endParaRPr lang="en-US"/>
          </a:p>
        </p:txBody>
      </p:sp>
    </p:spTree>
    <p:extLst>
      <p:ext uri="{BB962C8B-B14F-4D97-AF65-F5344CB8AC3E}">
        <p14:creationId xmlns:p14="http://schemas.microsoft.com/office/powerpoint/2010/main" val="2730353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20D9C7-C2C5-4261-954D-F94D4E3066DE}" type="slidenum">
              <a:rPr lang="en-US" smtClean="0"/>
              <a:t>6</a:t>
            </a:fld>
            <a:endParaRPr lang="en-US"/>
          </a:p>
        </p:txBody>
      </p:sp>
    </p:spTree>
    <p:extLst>
      <p:ext uri="{BB962C8B-B14F-4D97-AF65-F5344CB8AC3E}">
        <p14:creationId xmlns:p14="http://schemas.microsoft.com/office/powerpoint/2010/main" val="2735179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a:solidFill>
            <a:srgbClr val="002060"/>
          </a:solidFill>
        </p:grpSpPr>
        <p:cxnSp>
          <p:nvCxnSpPr>
            <p:cNvPr id="32" name="Straight Connector 31"/>
            <p:cNvCxnSpPr/>
            <p:nvPr/>
          </p:nvCxnSpPr>
          <p:spPr>
            <a:xfrm>
              <a:off x="9371012" y="0"/>
              <a:ext cx="1219200" cy="6858000"/>
            </a:xfrm>
            <a:prstGeom prst="line">
              <a:avLst/>
            </a:prstGeom>
            <a:grpFill/>
            <a:ln w="9525">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grpFill/>
            <a:ln w="9525">
              <a:solidFill>
                <a:srgbClr val="00B0F0"/>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grpFill/>
            <a:ln>
              <a:solidFill>
                <a:srgbClr val="00B0F0"/>
              </a:solid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grpFill/>
            <a:ln>
              <a:solidFill>
                <a:srgbClr val="00B0F0"/>
              </a:solid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grpFill/>
            <a:ln>
              <a:solidFill>
                <a:srgbClr val="00B0F0"/>
              </a:solid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grpFill/>
            <a:ln>
              <a:solidFill>
                <a:srgbClr val="00B0F0"/>
              </a:solid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grpFill/>
            <a:ln>
              <a:solidFill>
                <a:srgbClr val="00B0F0"/>
              </a:solid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grpFill/>
            <a:ln>
              <a:solidFill>
                <a:srgbClr val="00B0F0"/>
              </a:solid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grpFill/>
            <a:ln>
              <a:solidFill>
                <a:srgbClr val="00B0F0"/>
              </a:solid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grpFill/>
            <a:ln>
              <a:solidFill>
                <a:srgbClr val="00B0F0"/>
              </a:solid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C7B3AF-E1AE-46F7-97E5-079FC8D105A1}" type="datetime1">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7AB82-4A9F-4798-8E15-E3F9CB11E297}" type="slidenum">
              <a:rPr lang="en-US" smtClean="0"/>
              <a:t>‹#›</a:t>
            </a:fld>
            <a:endParaRPr lang="en-US"/>
          </a:p>
        </p:txBody>
      </p:sp>
    </p:spTree>
    <p:extLst>
      <p:ext uri="{BB962C8B-B14F-4D97-AF65-F5344CB8AC3E}">
        <p14:creationId xmlns:p14="http://schemas.microsoft.com/office/powerpoint/2010/main" val="2092459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4EF432-BE3A-456F-9A5A-D583C6EFBF81}" type="datetime1">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7AB82-4A9F-4798-8E15-E3F9CB11E297}" type="slidenum">
              <a:rPr lang="en-US" smtClean="0"/>
              <a:t>‹#›</a:t>
            </a:fld>
            <a:endParaRPr lang="en-US"/>
          </a:p>
        </p:txBody>
      </p:sp>
    </p:spTree>
    <p:extLst>
      <p:ext uri="{BB962C8B-B14F-4D97-AF65-F5344CB8AC3E}">
        <p14:creationId xmlns:p14="http://schemas.microsoft.com/office/powerpoint/2010/main" val="4154298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B4E35EC-0505-42AF-90AE-F0FDDDBEA0FD}" type="datetime1">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7AB82-4A9F-4798-8E15-E3F9CB11E297}"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895598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FBA533-3943-4547-9296-315E7E84CC13}" type="datetime1">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7AB82-4A9F-4798-8E15-E3F9CB11E297}" type="slidenum">
              <a:rPr lang="en-US" smtClean="0"/>
              <a:t>‹#›</a:t>
            </a:fld>
            <a:endParaRPr lang="en-US"/>
          </a:p>
        </p:txBody>
      </p:sp>
    </p:spTree>
    <p:extLst>
      <p:ext uri="{BB962C8B-B14F-4D97-AF65-F5344CB8AC3E}">
        <p14:creationId xmlns:p14="http://schemas.microsoft.com/office/powerpoint/2010/main" val="1435584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4C263A-04A5-4CD1-A984-ADA012582E6F}" type="datetime1">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7AB82-4A9F-4798-8E15-E3F9CB11E29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45050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5B4F1F-0B99-4957-9E87-C50E50B427DC}" type="datetime1">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7AB82-4A9F-4798-8E15-E3F9CB11E297}" type="slidenum">
              <a:rPr lang="en-US" smtClean="0"/>
              <a:t>‹#›</a:t>
            </a:fld>
            <a:endParaRPr lang="en-US"/>
          </a:p>
        </p:txBody>
      </p:sp>
    </p:spTree>
    <p:extLst>
      <p:ext uri="{BB962C8B-B14F-4D97-AF65-F5344CB8AC3E}">
        <p14:creationId xmlns:p14="http://schemas.microsoft.com/office/powerpoint/2010/main" val="3307324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9DDFF-E5A8-4FE6-9A09-B3F96ACB1AE6}" type="datetime1">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7AB82-4A9F-4798-8E15-E3F9CB11E297}" type="slidenum">
              <a:rPr lang="en-US" smtClean="0"/>
              <a:t>‹#›</a:t>
            </a:fld>
            <a:endParaRPr lang="en-US"/>
          </a:p>
        </p:txBody>
      </p:sp>
    </p:spTree>
    <p:extLst>
      <p:ext uri="{BB962C8B-B14F-4D97-AF65-F5344CB8AC3E}">
        <p14:creationId xmlns:p14="http://schemas.microsoft.com/office/powerpoint/2010/main" val="1231171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3A5E8F-D58D-4EB4-A8D1-E50702D32699}" type="datetime1">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7AB82-4A9F-4798-8E15-E3F9CB11E297}" type="slidenum">
              <a:rPr lang="en-US" smtClean="0"/>
              <a:t>‹#›</a:t>
            </a:fld>
            <a:endParaRPr lang="en-US"/>
          </a:p>
        </p:txBody>
      </p:sp>
    </p:spTree>
    <p:extLst>
      <p:ext uri="{BB962C8B-B14F-4D97-AF65-F5344CB8AC3E}">
        <p14:creationId xmlns:p14="http://schemas.microsoft.com/office/powerpoint/2010/main" val="1909799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82AC29-C1C9-46E7-A04E-358ADE4E93F4}" type="datetime1">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7AB82-4A9F-4798-8E15-E3F9CB11E297}" type="slidenum">
              <a:rPr lang="en-US" smtClean="0"/>
              <a:t>‹#›</a:t>
            </a:fld>
            <a:endParaRPr lang="en-US"/>
          </a:p>
        </p:txBody>
      </p:sp>
    </p:spTree>
    <p:extLst>
      <p:ext uri="{BB962C8B-B14F-4D97-AF65-F5344CB8AC3E}">
        <p14:creationId xmlns:p14="http://schemas.microsoft.com/office/powerpoint/2010/main" val="16663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FFA70F-A249-42E9-B3BA-500D2A8CE58E}" type="datetime1">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7AB82-4A9F-4798-8E15-E3F9CB11E297}" type="slidenum">
              <a:rPr lang="en-US" smtClean="0"/>
              <a:t>‹#›</a:t>
            </a:fld>
            <a:endParaRPr lang="en-US"/>
          </a:p>
        </p:txBody>
      </p:sp>
    </p:spTree>
    <p:extLst>
      <p:ext uri="{BB962C8B-B14F-4D97-AF65-F5344CB8AC3E}">
        <p14:creationId xmlns:p14="http://schemas.microsoft.com/office/powerpoint/2010/main" val="1928005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9AB9E1-46F1-4078-B04A-C6F6BB25EE3A}" type="datetime1">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27AB82-4A9F-4798-8E15-E3F9CB11E297}" type="slidenum">
              <a:rPr lang="en-US" smtClean="0"/>
              <a:t>‹#›</a:t>
            </a:fld>
            <a:endParaRPr lang="en-US"/>
          </a:p>
        </p:txBody>
      </p:sp>
    </p:spTree>
    <p:extLst>
      <p:ext uri="{BB962C8B-B14F-4D97-AF65-F5344CB8AC3E}">
        <p14:creationId xmlns:p14="http://schemas.microsoft.com/office/powerpoint/2010/main" val="2958358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B4845D-C404-486D-B10C-988C643047CC}" type="datetime1">
              <a:rPr lang="en-US" smtClean="0"/>
              <a:t>10/20/2023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27AB82-4A9F-4798-8E15-E3F9CB11E297}" type="slidenum">
              <a:rPr lang="en-US" smtClean="0"/>
              <a:t>‹#›</a:t>
            </a:fld>
            <a:endParaRPr lang="en-US"/>
          </a:p>
        </p:txBody>
      </p:sp>
    </p:spTree>
    <p:extLst>
      <p:ext uri="{BB962C8B-B14F-4D97-AF65-F5344CB8AC3E}">
        <p14:creationId xmlns:p14="http://schemas.microsoft.com/office/powerpoint/2010/main" val="3546620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15FB5B-C9AF-48A1-8D98-CCC6B5D833C6}" type="datetime1">
              <a:rPr lang="en-US" smtClean="0"/>
              <a:t>10/20/2023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27AB82-4A9F-4798-8E15-E3F9CB11E297}" type="slidenum">
              <a:rPr lang="en-US" smtClean="0"/>
              <a:t>‹#›</a:t>
            </a:fld>
            <a:endParaRPr lang="en-US"/>
          </a:p>
        </p:txBody>
      </p:sp>
    </p:spTree>
    <p:extLst>
      <p:ext uri="{BB962C8B-B14F-4D97-AF65-F5344CB8AC3E}">
        <p14:creationId xmlns:p14="http://schemas.microsoft.com/office/powerpoint/2010/main" val="626683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58EAD5-673F-4F13-AC27-F7A1A0A895F7}" type="datetime1">
              <a:rPr lang="en-US" smtClean="0"/>
              <a:t>10/20/2023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27AB82-4A9F-4798-8E15-E3F9CB11E297}" type="slidenum">
              <a:rPr lang="en-US" smtClean="0"/>
              <a:t>‹#›</a:t>
            </a:fld>
            <a:endParaRPr lang="en-US"/>
          </a:p>
        </p:txBody>
      </p:sp>
    </p:spTree>
    <p:extLst>
      <p:ext uri="{BB962C8B-B14F-4D97-AF65-F5344CB8AC3E}">
        <p14:creationId xmlns:p14="http://schemas.microsoft.com/office/powerpoint/2010/main" val="4031142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E52BE9-6269-44F1-807D-BBF4D0F5A63B}" type="datetime1">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27AB82-4A9F-4798-8E15-E3F9CB11E297}" type="slidenum">
              <a:rPr lang="en-US" smtClean="0"/>
              <a:t>‹#›</a:t>
            </a:fld>
            <a:endParaRPr lang="en-US"/>
          </a:p>
        </p:txBody>
      </p:sp>
    </p:spTree>
    <p:extLst>
      <p:ext uri="{BB962C8B-B14F-4D97-AF65-F5344CB8AC3E}">
        <p14:creationId xmlns:p14="http://schemas.microsoft.com/office/powerpoint/2010/main" val="2276710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6631C89-0E1E-45E7-8C5A-FFC314272B75}" type="datetime1">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27AB82-4A9F-4798-8E15-E3F9CB11E297}" type="slidenum">
              <a:rPr lang="en-US" smtClean="0"/>
              <a:t>‹#›</a:t>
            </a:fld>
            <a:endParaRPr lang="en-US"/>
          </a:p>
        </p:txBody>
      </p:sp>
    </p:spTree>
    <p:extLst>
      <p:ext uri="{BB962C8B-B14F-4D97-AF65-F5344CB8AC3E}">
        <p14:creationId xmlns:p14="http://schemas.microsoft.com/office/powerpoint/2010/main" val="956369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0507618-1E6D-41B3-8CD8-D6CD72FE098E}" type="datetime1">
              <a:rPr lang="en-US" smtClean="0"/>
              <a:t>10/20/2023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227AB82-4A9F-4798-8E15-E3F9CB11E297}" type="slidenum">
              <a:rPr lang="en-US" smtClean="0"/>
              <a:t>‹#›</a:t>
            </a:fld>
            <a:endParaRPr lang="en-US"/>
          </a:p>
        </p:txBody>
      </p:sp>
    </p:spTree>
    <p:extLst>
      <p:ext uri="{BB962C8B-B14F-4D97-AF65-F5344CB8AC3E}">
        <p14:creationId xmlns:p14="http://schemas.microsoft.com/office/powerpoint/2010/main" val="358871702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 id="2147483927" r:id="rId13"/>
    <p:sldLayoutId id="2147483928" r:id="rId14"/>
    <p:sldLayoutId id="2147483929" r:id="rId15"/>
    <p:sldLayoutId id="2147483930"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jf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navymwrkorea.com/exploring-korea/do-it-yourself-local-guides"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88006" y="1131051"/>
            <a:ext cx="9144000" cy="3546987"/>
            <a:chOff x="0" y="1524000"/>
            <a:chExt cx="9144000" cy="3546987"/>
          </a:xfrm>
        </p:grpSpPr>
        <p:sp>
          <p:nvSpPr>
            <p:cNvPr id="11" name="Rectangle 13"/>
            <p:cNvSpPr>
              <a:spLocks noChangeArrowheads="1"/>
            </p:cNvSpPr>
            <p:nvPr/>
          </p:nvSpPr>
          <p:spPr bwMode="auto">
            <a:xfrm>
              <a:off x="152400" y="2177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tLang="en-US">
                <a:latin typeface="Arial" pitchFamily="34" charset="0"/>
                <a:cs typeface="Arial" pitchFamily="34" charset="0"/>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5151" t="26785" r="15000" b="33215"/>
            <a:stretch/>
          </p:blipFill>
          <p:spPr>
            <a:xfrm>
              <a:off x="0" y="1524000"/>
              <a:ext cx="9144000" cy="3539613"/>
            </a:xfrm>
            <a:prstGeom prst="rect">
              <a:avLst/>
            </a:prstGeom>
            <a:effectLst>
              <a:softEdge rad="127000"/>
            </a:effectLst>
          </p:spPr>
        </p:pic>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42413" t="56924" r="41617" b="38298"/>
            <a:stretch/>
          </p:blipFill>
          <p:spPr>
            <a:xfrm>
              <a:off x="4419600" y="4648200"/>
              <a:ext cx="1828800" cy="422787"/>
            </a:xfrm>
            <a:prstGeom prst="rect">
              <a:avLst/>
            </a:prstGeom>
          </p:spPr>
        </p:pic>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41748" t="56924" r="41617" b="37909"/>
            <a:stretch/>
          </p:blipFill>
          <p:spPr>
            <a:xfrm rot="10800000">
              <a:off x="4800600" y="4606413"/>
              <a:ext cx="1905000" cy="457200"/>
            </a:xfrm>
            <a:prstGeom prst="rect">
              <a:avLst/>
            </a:prstGeom>
          </p:spPr>
        </p:pic>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l="42996" t="58647" r="41617" b="37909"/>
            <a:stretch/>
          </p:blipFill>
          <p:spPr>
            <a:xfrm>
              <a:off x="4800600" y="4343400"/>
              <a:ext cx="1762124" cy="304800"/>
            </a:xfrm>
            <a:prstGeom prst="rect">
              <a:avLst/>
            </a:prstGeom>
          </p:spPr>
        </p:pic>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l="73023" t="62091" r="15000" b="33215"/>
            <a:stretch/>
          </p:blipFill>
          <p:spPr>
            <a:xfrm rot="10800000">
              <a:off x="6667500" y="4648200"/>
              <a:ext cx="1371600" cy="415413"/>
            </a:xfrm>
            <a:prstGeom prst="rect">
              <a:avLst/>
            </a:prstGeom>
          </p:spPr>
        </p:pic>
      </p:grpSp>
      <p:sp>
        <p:nvSpPr>
          <p:cNvPr id="5" name="TextBox 4"/>
          <p:cNvSpPr txBox="1"/>
          <p:nvPr/>
        </p:nvSpPr>
        <p:spPr>
          <a:xfrm>
            <a:off x="402476" y="4719825"/>
            <a:ext cx="9329530" cy="1446550"/>
          </a:xfrm>
          <a:prstGeom prst="rect">
            <a:avLst/>
          </a:prstGeom>
          <a:noFill/>
        </p:spPr>
        <p:txBody>
          <a:bodyPr wrap="square" rtlCol="0">
            <a:spAutoFit/>
          </a:bodyPr>
          <a:lstStyle/>
          <a:p>
            <a:pPr algn="ctr"/>
            <a:r>
              <a:rPr lang="en-US" sz="8800" b="1" dirty="0">
                <a:solidFill>
                  <a:srgbClr val="2C2E72"/>
                </a:solidFill>
                <a:latin typeface="Arial Black" panose="020B0A04020102020204" pitchFamily="34" charset="0"/>
              </a:rPr>
              <a:t>PYEONGTAEK</a:t>
            </a:r>
          </a:p>
        </p:txBody>
      </p:sp>
      <p:sp>
        <p:nvSpPr>
          <p:cNvPr id="2" name="Slide Number Placeholder 1"/>
          <p:cNvSpPr>
            <a:spLocks noGrp="1"/>
          </p:cNvSpPr>
          <p:nvPr>
            <p:ph type="sldNum" sz="quarter" idx="12"/>
          </p:nvPr>
        </p:nvSpPr>
        <p:spPr>
          <a:xfrm>
            <a:off x="5727700" y="6492875"/>
            <a:ext cx="344244" cy="365125"/>
          </a:xfrm>
        </p:spPr>
        <p:txBody>
          <a:bodyPr/>
          <a:lstStyle/>
          <a:p>
            <a:fld id="{A227AB82-4A9F-4798-8E15-E3F9CB11E297}" type="slidenum">
              <a:rPr lang="en-US" sz="1800" smtClean="0">
                <a:solidFill>
                  <a:srgbClr val="002060"/>
                </a:solidFill>
              </a:rPr>
              <a:t>1</a:t>
            </a:fld>
            <a:endParaRPr lang="en-US" sz="1800" dirty="0">
              <a:solidFill>
                <a:srgbClr val="002060"/>
              </a:solidFill>
            </a:endParaRPr>
          </a:p>
        </p:txBody>
      </p:sp>
      <p:sp>
        <p:nvSpPr>
          <p:cNvPr id="13" name="Rectangle 12"/>
          <p:cNvSpPr/>
          <p:nvPr/>
        </p:nvSpPr>
        <p:spPr>
          <a:xfrm>
            <a:off x="87340" y="6316134"/>
            <a:ext cx="3014133" cy="431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rgbClr val="FF0000"/>
                </a:solidFill>
                <a:latin typeface="Arial Black" panose="020B0A04020102020204" pitchFamily="34" charset="0"/>
              </a:rPr>
              <a:t>VALID THROUGH </a:t>
            </a:r>
            <a:r>
              <a:rPr lang="en-US" sz="900" b="1" dirty="0" smtClean="0">
                <a:solidFill>
                  <a:srgbClr val="FF0000"/>
                </a:solidFill>
                <a:latin typeface="Arial Black" panose="020B0A04020102020204" pitchFamily="34" charset="0"/>
              </a:rPr>
              <a:t>30 NOV </a:t>
            </a:r>
            <a:r>
              <a:rPr lang="en-US" sz="900" b="1" dirty="0">
                <a:solidFill>
                  <a:srgbClr val="FF0000"/>
                </a:solidFill>
                <a:latin typeface="Arial Black" panose="020B0A04020102020204" pitchFamily="34" charset="0"/>
              </a:rPr>
              <a:t>2023</a:t>
            </a:r>
          </a:p>
        </p:txBody>
      </p:sp>
    </p:spTree>
    <p:extLst>
      <p:ext uri="{BB962C8B-B14F-4D97-AF65-F5344CB8AC3E}">
        <p14:creationId xmlns:p14="http://schemas.microsoft.com/office/powerpoint/2010/main" val="3489632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1684" y="5726082"/>
            <a:ext cx="1470983" cy="831867"/>
          </a:xfrm>
          <a:prstGeom prst="rect">
            <a:avLst/>
          </a:prstGeom>
          <a:effectLst>
            <a:glow rad="127000">
              <a:schemeClr val="bg1"/>
            </a:glow>
          </a:effectLst>
        </p:spPr>
      </p:pic>
      <p:sp>
        <p:nvSpPr>
          <p:cNvPr id="2" name="Slide Number Placeholder 1"/>
          <p:cNvSpPr>
            <a:spLocks noGrp="1"/>
          </p:cNvSpPr>
          <p:nvPr>
            <p:ph type="sldNum" sz="quarter" idx="12"/>
          </p:nvPr>
        </p:nvSpPr>
        <p:spPr>
          <a:xfrm>
            <a:off x="5422900" y="6492875"/>
            <a:ext cx="485602" cy="365125"/>
          </a:xfrm>
        </p:spPr>
        <p:txBody>
          <a:bodyPr/>
          <a:lstStyle/>
          <a:p>
            <a:fld id="{A227AB82-4A9F-4798-8E15-E3F9CB11E297}" type="slidenum">
              <a:rPr lang="en-US" sz="1800" smtClean="0">
                <a:solidFill>
                  <a:srgbClr val="002060"/>
                </a:solidFill>
              </a:rPr>
              <a:t>10</a:t>
            </a:fld>
            <a:endParaRPr lang="en-US" sz="1800" dirty="0">
              <a:solidFill>
                <a:srgbClr val="002060"/>
              </a:solidFill>
            </a:endParaRPr>
          </a:p>
        </p:txBody>
      </p:sp>
      <p:sp>
        <p:nvSpPr>
          <p:cNvPr id="8" name="Rectangle 7"/>
          <p:cNvSpPr/>
          <p:nvPr/>
        </p:nvSpPr>
        <p:spPr>
          <a:xfrm>
            <a:off x="956733" y="381000"/>
            <a:ext cx="8788400" cy="523220"/>
          </a:xfrm>
          <a:prstGeom prst="rect">
            <a:avLst/>
          </a:prstGeom>
        </p:spPr>
        <p:txBody>
          <a:bodyPr wrap="square">
            <a:spAutoFit/>
          </a:bodyPr>
          <a:lstStyle/>
          <a:p>
            <a:r>
              <a:rPr lang="en-US" sz="2800" b="1" dirty="0" smtClean="0">
                <a:latin typeface="Century Gothic" panose="020B0502020202020204" pitchFamily="34" charset="0"/>
                <a:cs typeface="Andalus" panose="02020603050405020304" pitchFamily="18" charset="-78"/>
              </a:rPr>
              <a:t>12. Port Brief </a:t>
            </a:r>
            <a:r>
              <a:rPr lang="en-US" sz="2800" b="1" dirty="0" smtClean="0">
                <a:latin typeface="Century Gothic" panose="020B0502020202020204" pitchFamily="34" charset="0"/>
                <a:cs typeface="Andalus" panose="02020603050405020304" pitchFamily="18" charset="-78"/>
              </a:rPr>
              <a:t>Information</a:t>
            </a:r>
            <a:endParaRPr lang="en-US" sz="2800" b="1" dirty="0" smtClean="0">
              <a:latin typeface="Century Gothic" panose="020B0502020202020204" pitchFamily="34" charset="0"/>
              <a:cs typeface="Andalus" panose="02020603050405020304" pitchFamily="18" charset="-78"/>
            </a:endParaRPr>
          </a:p>
        </p:txBody>
      </p:sp>
      <p:sp>
        <p:nvSpPr>
          <p:cNvPr id="9" name="Rectangle 8"/>
          <p:cNvSpPr/>
          <p:nvPr/>
        </p:nvSpPr>
        <p:spPr>
          <a:xfrm>
            <a:off x="956733" y="1071684"/>
            <a:ext cx="8788400" cy="1323439"/>
          </a:xfrm>
          <a:prstGeom prst="rect">
            <a:avLst/>
          </a:prstGeom>
        </p:spPr>
        <p:txBody>
          <a:bodyPr wrap="square">
            <a:spAutoFit/>
          </a:bodyPr>
          <a:lstStyle/>
          <a:p>
            <a:pPr marL="285750" indent="-285750">
              <a:buFont typeface="Arial" panose="020B0604020202020204" pitchFamily="34" charset="0"/>
              <a:buChar char="•"/>
            </a:pPr>
            <a:r>
              <a:rPr lang="en-US" sz="1600" b="1" dirty="0" smtClean="0">
                <a:latin typeface="Century Gothic" panose="020B0502020202020204" pitchFamily="34" charset="0"/>
                <a:cs typeface="Andalus" panose="02020603050405020304" pitchFamily="18" charset="-78"/>
              </a:rPr>
              <a:t>Taxi</a:t>
            </a:r>
            <a:endParaRPr lang="en-US" sz="1600" dirty="0" smtClean="0">
              <a:latin typeface="Century Gothic" panose="020B0502020202020204" pitchFamily="34" charset="0"/>
              <a:cs typeface="Andalus" panose="02020603050405020304" pitchFamily="18" charset="-78"/>
            </a:endParaRPr>
          </a:p>
          <a:p>
            <a:pPr marL="742950" lvl="1"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Taxi’s are very cheap in Korea. </a:t>
            </a:r>
          </a:p>
          <a:p>
            <a:pPr marL="742950" lvl="1"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99% of taxi’s take credit card.</a:t>
            </a:r>
          </a:p>
          <a:p>
            <a:pPr marL="742950" lvl="1"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Uber doesn’t exist in Korea. Download “</a:t>
            </a:r>
            <a:r>
              <a:rPr lang="en-US" sz="1600" dirty="0" err="1" smtClean="0">
                <a:latin typeface="Arial" panose="020B0604020202020204" pitchFamily="34" charset="0"/>
                <a:cs typeface="Arial" panose="020B0604020202020204" pitchFamily="34" charset="0"/>
              </a:rPr>
              <a:t>Kakao</a:t>
            </a:r>
            <a:r>
              <a:rPr lang="en-US" sz="1600" dirty="0" smtClean="0">
                <a:latin typeface="Arial" panose="020B0604020202020204" pitchFamily="34" charset="0"/>
                <a:cs typeface="Arial" panose="020B0604020202020204" pitchFamily="34" charset="0"/>
              </a:rPr>
              <a:t> T” to call taxi’s and pay the driver when you arrive at destination.  </a:t>
            </a:r>
          </a:p>
        </p:txBody>
      </p:sp>
      <p:sp>
        <p:nvSpPr>
          <p:cNvPr id="11" name="Rectangle 10"/>
          <p:cNvSpPr/>
          <p:nvPr/>
        </p:nvSpPr>
        <p:spPr>
          <a:xfrm>
            <a:off x="1028700" y="2439477"/>
            <a:ext cx="8788400" cy="861774"/>
          </a:xfrm>
          <a:prstGeom prst="rect">
            <a:avLst/>
          </a:prstGeom>
        </p:spPr>
        <p:txBody>
          <a:bodyPr wrap="square">
            <a:spAutoFit/>
          </a:bodyPr>
          <a:lstStyle/>
          <a:p>
            <a:pPr marL="285750" indent="-285750">
              <a:buFont typeface="Arial" panose="020B0604020202020204" pitchFamily="34" charset="0"/>
              <a:buChar char="•"/>
            </a:pPr>
            <a:r>
              <a:rPr lang="en-US" b="1" dirty="0" smtClean="0">
                <a:latin typeface="Arial" panose="020B0604020202020204" pitchFamily="34" charset="0"/>
                <a:cs typeface="Arial" panose="020B0604020202020204" pitchFamily="34" charset="0"/>
              </a:rPr>
              <a:t>Navigation</a:t>
            </a:r>
            <a:endParaRPr lang="en-US" dirty="0" smtClean="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Google Maps doesn’t exist in Korea. Download “</a:t>
            </a:r>
            <a:r>
              <a:rPr lang="en-US" sz="1600" dirty="0" err="1" smtClean="0">
                <a:latin typeface="Arial" panose="020B0604020202020204" pitchFamily="34" charset="0"/>
                <a:cs typeface="Arial" panose="020B0604020202020204" pitchFamily="34" charset="0"/>
              </a:rPr>
              <a:t>Naver</a:t>
            </a:r>
            <a:r>
              <a:rPr lang="en-US" sz="1600" dirty="0" smtClean="0">
                <a:latin typeface="Arial" panose="020B0604020202020204" pitchFamily="34" charset="0"/>
                <a:cs typeface="Arial" panose="020B0604020202020204" pitchFamily="34" charset="0"/>
              </a:rPr>
              <a:t> Maps” for directions to anywhere you want to go. </a:t>
            </a:r>
          </a:p>
        </p:txBody>
      </p:sp>
    </p:spTree>
    <p:extLst>
      <p:ext uri="{BB962C8B-B14F-4D97-AF65-F5344CB8AC3E}">
        <p14:creationId xmlns:p14="http://schemas.microsoft.com/office/powerpoint/2010/main" val="546342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1"/>
          <p:cNvSpPr>
            <a:spLocks noChangeArrowheads="1"/>
          </p:cNvSpPr>
          <p:nvPr/>
        </p:nvSpPr>
        <p:spPr bwMode="auto">
          <a:xfrm>
            <a:off x="1676401" y="424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3"/>
          <p:cNvSpPr>
            <a:spLocks noChangeArrowheads="1"/>
          </p:cNvSpPr>
          <p:nvPr/>
        </p:nvSpPr>
        <p:spPr bwMode="auto">
          <a:xfrm>
            <a:off x="1676401" y="2177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tLang="en-US">
              <a:latin typeface="Arial" pitchFamily="34" charset="0"/>
              <a:cs typeface="Arial" pitchFamily="34" charset="0"/>
            </a:endParaRPr>
          </a:p>
        </p:txBody>
      </p:sp>
      <p:sp>
        <p:nvSpPr>
          <p:cNvPr id="2" name="Rectangle 1"/>
          <p:cNvSpPr/>
          <p:nvPr/>
        </p:nvSpPr>
        <p:spPr>
          <a:xfrm>
            <a:off x="736898" y="-8467"/>
            <a:ext cx="9351433" cy="6919843"/>
          </a:xfrm>
          <a:prstGeom prst="rect">
            <a:avLst/>
          </a:prstGeom>
        </p:spPr>
        <p:txBody>
          <a:bodyPr wrap="square">
            <a:spAutoFit/>
          </a:bodyPr>
          <a:lstStyle/>
          <a:p>
            <a:pPr algn="ctr"/>
            <a:r>
              <a:rPr lang="en-US" sz="3200" dirty="0">
                <a:latin typeface="Century Gothic" panose="020B0502020202020204" pitchFamily="34" charset="0"/>
                <a:cs typeface="Andalus" panose="02020603050405020304" pitchFamily="18" charset="-78"/>
              </a:rPr>
              <a:t>Cancellation Policy</a:t>
            </a:r>
            <a:endParaRPr lang="en-US" sz="1400" dirty="0">
              <a:latin typeface="Century Gothic" panose="020B0502020202020204" pitchFamily="34" charset="0"/>
              <a:cs typeface="Andalus" panose="02020603050405020304" pitchFamily="18" charset="-78"/>
            </a:endParaRPr>
          </a:p>
          <a:p>
            <a:pPr marL="171450" indent="-171450">
              <a:spcAft>
                <a:spcPts val="100"/>
              </a:spcAft>
              <a:buFont typeface="Arial" panose="020B0604020202020204" pitchFamily="34" charset="0"/>
              <a:buChar char="•"/>
            </a:pPr>
            <a:r>
              <a:rPr lang="en-US" sz="1600" dirty="0">
                <a:latin typeface="Century Gothic" panose="020B0502020202020204" pitchFamily="34" charset="0"/>
                <a:cs typeface="Andalus" panose="02020603050405020304" pitchFamily="18" charset="-78"/>
              </a:rPr>
              <a:t>Tour must be cancelled 7 business days prior to the date of the trip to avoid penalty.</a:t>
            </a:r>
          </a:p>
          <a:p>
            <a:pPr marL="171450" indent="-171450">
              <a:spcAft>
                <a:spcPts val="100"/>
              </a:spcAft>
              <a:buFont typeface="Arial" panose="020B0604020202020204" pitchFamily="34" charset="0"/>
              <a:buChar char="•"/>
            </a:pPr>
            <a:r>
              <a:rPr lang="en-US" sz="1600" dirty="0">
                <a:latin typeface="Century Gothic" panose="020B0502020202020204" pitchFamily="34" charset="0"/>
                <a:cs typeface="Andalus" panose="02020603050405020304" pitchFamily="18" charset="-78"/>
              </a:rPr>
              <a:t>100% penalty of quoted price will be charged when cancelled the same day the trip.  </a:t>
            </a:r>
          </a:p>
          <a:p>
            <a:pPr marL="171450" indent="-171450">
              <a:spcAft>
                <a:spcPts val="100"/>
              </a:spcAft>
              <a:buFont typeface="Arial" panose="020B0604020202020204" pitchFamily="34" charset="0"/>
              <a:buChar char="•"/>
            </a:pPr>
            <a:r>
              <a:rPr lang="en-US" sz="1600" dirty="0">
                <a:latin typeface="Century Gothic" panose="020B0502020202020204" pitchFamily="34" charset="0"/>
                <a:cs typeface="Andalus" panose="02020603050405020304" pitchFamily="18" charset="-78"/>
              </a:rPr>
              <a:t>70% penalty of quoted price will be charged when cancelled the day before the trip.</a:t>
            </a:r>
          </a:p>
          <a:p>
            <a:pPr marL="171450" indent="-171450">
              <a:spcAft>
                <a:spcPts val="100"/>
              </a:spcAft>
              <a:buFont typeface="Arial" panose="020B0604020202020204" pitchFamily="34" charset="0"/>
              <a:buChar char="•"/>
            </a:pPr>
            <a:r>
              <a:rPr lang="en-US" sz="1600" dirty="0">
                <a:latin typeface="Century Gothic" panose="020B0502020202020204" pitchFamily="34" charset="0"/>
                <a:cs typeface="Andalus" panose="02020603050405020304" pitchFamily="18" charset="-78"/>
              </a:rPr>
              <a:t>50% penalty of quoted price will be charged when cancelled 2 days before the trip.</a:t>
            </a:r>
          </a:p>
          <a:p>
            <a:pPr marL="171450" indent="-171450">
              <a:spcAft>
                <a:spcPts val="100"/>
              </a:spcAft>
              <a:buFont typeface="Arial" panose="020B0604020202020204" pitchFamily="34" charset="0"/>
              <a:buChar char="•"/>
            </a:pPr>
            <a:r>
              <a:rPr lang="en-US" sz="1600" dirty="0">
                <a:latin typeface="Century Gothic" panose="020B0502020202020204" pitchFamily="34" charset="0"/>
                <a:cs typeface="Andalus" panose="02020603050405020304" pitchFamily="18" charset="-78"/>
              </a:rPr>
              <a:t>30% penalty of quoted price will be charged when cancelled 3 days before the trip.</a:t>
            </a:r>
          </a:p>
          <a:p>
            <a:pPr marL="171450" indent="-171450">
              <a:spcAft>
                <a:spcPts val="100"/>
              </a:spcAft>
              <a:buFont typeface="Arial" panose="020B0604020202020204" pitchFamily="34" charset="0"/>
              <a:buChar char="•"/>
            </a:pPr>
            <a:r>
              <a:rPr lang="en-US" sz="1600" dirty="0">
                <a:latin typeface="Century Gothic" panose="020B0502020202020204" pitchFamily="34" charset="0"/>
                <a:cs typeface="Andalus" panose="02020603050405020304" pitchFamily="18" charset="-78"/>
              </a:rPr>
              <a:t>20% penalty of quoted price will be charged when cancelled 4-6 days before the trip.</a:t>
            </a:r>
          </a:p>
          <a:p>
            <a:pPr marL="171450" indent="-171450">
              <a:buFont typeface="Arial" panose="020B0604020202020204" pitchFamily="34" charset="0"/>
              <a:buChar char="•"/>
            </a:pPr>
            <a:endParaRPr lang="en-US" sz="1600" dirty="0">
              <a:latin typeface="Century Gothic" panose="020B0502020202020204" pitchFamily="34" charset="0"/>
              <a:cs typeface="Andalus" panose="02020603050405020304" pitchFamily="18" charset="-78"/>
            </a:endParaRPr>
          </a:p>
          <a:p>
            <a:r>
              <a:rPr lang="en-US" sz="3200" dirty="0">
                <a:latin typeface="Century Gothic" panose="020B0502020202020204" pitchFamily="34" charset="0"/>
                <a:cs typeface="Andalus" panose="02020603050405020304" pitchFamily="18" charset="-78"/>
              </a:rPr>
              <a:t>Understanding the Port Guide</a:t>
            </a:r>
          </a:p>
          <a:p>
            <a:pPr>
              <a:spcAft>
                <a:spcPts val="100"/>
              </a:spcAft>
            </a:pPr>
            <a:r>
              <a:rPr lang="en-US" sz="1600" dirty="0">
                <a:latin typeface="Century Gothic" panose="020B0502020202020204" pitchFamily="34" charset="0"/>
                <a:cs typeface="Andalus" panose="02020603050405020304" pitchFamily="18" charset="-78"/>
              </a:rPr>
              <a:t>1. Listed price for each trip can accommodate up to 43 passengers on all trips, except DMZ Trip. DMZ Trip is set to accommodate up to 40 passengers, regardless of the number of actual sign-ups. No partial payment adjustments allowed for less than max number of passengers.  </a:t>
            </a:r>
          </a:p>
          <a:p>
            <a:pPr>
              <a:spcAft>
                <a:spcPts val="100"/>
              </a:spcAft>
            </a:pPr>
            <a:r>
              <a:rPr lang="en-US" sz="1600" dirty="0">
                <a:latin typeface="Century Gothic" panose="020B0502020202020204" pitchFamily="34" charset="0"/>
                <a:cs typeface="Andalus" panose="02020603050405020304" pitchFamily="18" charset="-78"/>
              </a:rPr>
              <a:t>2. Payment will be made to </a:t>
            </a:r>
            <a:r>
              <a:rPr lang="en-US" sz="1600" b="1" dirty="0">
                <a:latin typeface="Century Gothic" panose="020B0502020202020204" pitchFamily="34" charset="0"/>
                <a:cs typeface="Andalus" panose="02020603050405020304" pitchFamily="18" charset="-78"/>
              </a:rPr>
              <a:t>Navy MWR Korea</a:t>
            </a:r>
            <a:r>
              <a:rPr lang="en-US" sz="1600" dirty="0">
                <a:latin typeface="Century Gothic" panose="020B0502020202020204" pitchFamily="34" charset="0"/>
                <a:cs typeface="Andalus" panose="02020603050405020304" pitchFamily="18" charset="-78"/>
              </a:rPr>
              <a:t>. MWR pays everything upfront to the tour company. Ship must provide tour dates, number of buses needed and number of passengers </a:t>
            </a:r>
          </a:p>
          <a:p>
            <a:pPr>
              <a:spcAft>
                <a:spcPts val="100"/>
              </a:spcAft>
            </a:pPr>
            <a:r>
              <a:rPr lang="en-US" sz="1600" dirty="0">
                <a:latin typeface="Century Gothic" panose="020B0502020202020204" pitchFamily="34" charset="0"/>
                <a:cs typeface="Andalus" panose="02020603050405020304" pitchFamily="18" charset="-78"/>
              </a:rPr>
              <a:t>for each tour 5-7 days prior to arrival, for reservation of buses/ tour guides.</a:t>
            </a:r>
          </a:p>
          <a:p>
            <a:pPr>
              <a:spcAft>
                <a:spcPts val="100"/>
              </a:spcAft>
            </a:pPr>
            <a:r>
              <a:rPr lang="en-US" sz="1600" dirty="0">
                <a:latin typeface="Century Gothic" panose="020B0502020202020204" pitchFamily="34" charset="0"/>
                <a:cs typeface="Andalus" panose="02020603050405020304" pitchFamily="18" charset="-78"/>
              </a:rPr>
              <a:t>3. If a check is returned for any reason, an administrative fee will be added to the invoice.</a:t>
            </a:r>
          </a:p>
          <a:p>
            <a:pPr>
              <a:spcAft>
                <a:spcPts val="100"/>
              </a:spcAft>
            </a:pPr>
            <a:r>
              <a:rPr lang="en-US" sz="1600" dirty="0">
                <a:latin typeface="Century Gothic" panose="020B0502020202020204" pitchFamily="34" charset="0"/>
                <a:cs typeface="Andalus" panose="02020603050405020304" pitchFamily="18" charset="-78"/>
              </a:rPr>
              <a:t>4. Prices are subject to change by vendor with little or no prior notice.</a:t>
            </a:r>
          </a:p>
          <a:p>
            <a:pPr>
              <a:spcAft>
                <a:spcPts val="100"/>
              </a:spcAft>
            </a:pPr>
            <a:r>
              <a:rPr lang="en-US" sz="1600" dirty="0">
                <a:latin typeface="Century Gothic" panose="020B0502020202020204" pitchFamily="34" charset="0"/>
                <a:cs typeface="Andalus" panose="02020603050405020304" pitchFamily="18" charset="-78"/>
              </a:rPr>
              <a:t>5. Navy MWR Korea, or any other federal agency, is not responsible for any errors nor do these constitute federal endorsement. Information is only provided to serve as a guide. </a:t>
            </a:r>
          </a:p>
          <a:p>
            <a:pPr>
              <a:spcAft>
                <a:spcPts val="100"/>
              </a:spcAft>
            </a:pPr>
            <a:r>
              <a:rPr lang="en-US" sz="1600" dirty="0">
                <a:latin typeface="Century Gothic" panose="020B0502020202020204" pitchFamily="34" charset="0"/>
                <a:cs typeface="Andalus" panose="02020603050405020304" pitchFamily="18" charset="-78"/>
              </a:rPr>
              <a:t>6. Every effort is made by MWR to find the best service from the vendors; however, </a:t>
            </a:r>
          </a:p>
          <a:p>
            <a:pPr>
              <a:spcAft>
                <a:spcPts val="100"/>
              </a:spcAft>
            </a:pPr>
            <a:r>
              <a:rPr lang="en-US" sz="1600" dirty="0">
                <a:latin typeface="Century Gothic" panose="020B0502020202020204" pitchFamily="34" charset="0"/>
                <a:cs typeface="Andalus" panose="02020603050405020304" pitchFamily="18" charset="-78"/>
              </a:rPr>
              <a:t>quality of service cannot be guaranteed.</a:t>
            </a:r>
          </a:p>
          <a:p>
            <a:r>
              <a:rPr lang="en-US" sz="1600" dirty="0">
                <a:solidFill>
                  <a:prstClr val="black"/>
                </a:solidFill>
                <a:latin typeface="Century Gothic" panose="020B0502020202020204" pitchFamily="34" charset="0"/>
                <a:cs typeface="Andalus" panose="02020603050405020304" pitchFamily="18" charset="-78"/>
              </a:rPr>
              <a:t>7. </a:t>
            </a:r>
            <a:r>
              <a:rPr lang="en-US" sz="1400" dirty="0">
                <a:solidFill>
                  <a:prstClr val="black"/>
                </a:solidFill>
                <a:latin typeface="Century Gothic" panose="020B0502020202020204" pitchFamily="34" charset="0"/>
                <a:cs typeface="Andalus" panose="02020603050405020304" pitchFamily="18" charset="-78"/>
              </a:rPr>
              <a:t>Email Correspondence: </a:t>
            </a:r>
            <a:r>
              <a:rPr lang="en-US" sz="1600" dirty="0"/>
              <a:t>MWRChinhaeRecreation@fe.navy.mil </a:t>
            </a:r>
            <a:endParaRPr lang="en-US" sz="1400" dirty="0">
              <a:solidFill>
                <a:prstClr val="black"/>
              </a:solidFill>
              <a:latin typeface="Century Gothic" panose="020B0502020202020204" pitchFamily="34" charset="0"/>
              <a:cs typeface="Andalus" panose="02020603050405020304" pitchFamily="18" charset="-78"/>
            </a:endParaRPr>
          </a:p>
          <a:p>
            <a:r>
              <a:rPr lang="en-US" sz="1600" dirty="0">
                <a:solidFill>
                  <a:prstClr val="black"/>
                </a:solidFill>
                <a:latin typeface="Century Gothic" panose="020B0502020202020204" pitchFamily="34" charset="0"/>
                <a:cs typeface="Andalus" panose="02020603050405020304" pitchFamily="18" charset="-78"/>
              </a:rPr>
              <a:t>8.</a:t>
            </a:r>
            <a:r>
              <a:rPr lang="en-US" sz="1600" b="1" dirty="0">
                <a:latin typeface="Century Gothic" panose="020B0502020202020204" pitchFamily="34" charset="0"/>
                <a:cs typeface="Andalus" panose="02020603050405020304" pitchFamily="18" charset="-78"/>
              </a:rPr>
              <a:t> </a:t>
            </a:r>
            <a:r>
              <a:rPr lang="en-US" sz="1600" dirty="0">
                <a:solidFill>
                  <a:prstClr val="black"/>
                </a:solidFill>
                <a:latin typeface="Century Gothic" panose="020B0502020202020204" pitchFamily="34" charset="0"/>
                <a:cs typeface="Andalus" panose="02020603050405020304" pitchFamily="18" charset="-78"/>
              </a:rPr>
              <a:t>Price valid Through </a:t>
            </a:r>
            <a:r>
              <a:rPr lang="en-US" sz="1600" b="1" dirty="0" smtClean="0">
                <a:solidFill>
                  <a:prstClr val="black"/>
                </a:solidFill>
                <a:latin typeface="Century Gothic" panose="020B0502020202020204" pitchFamily="34" charset="0"/>
                <a:cs typeface="Andalus" panose="02020603050405020304" pitchFamily="18" charset="-78"/>
              </a:rPr>
              <a:t>30 NOV </a:t>
            </a:r>
            <a:r>
              <a:rPr lang="en-US" sz="1600" b="1" dirty="0">
                <a:solidFill>
                  <a:prstClr val="black"/>
                </a:solidFill>
                <a:latin typeface="Century Gothic" panose="020B0502020202020204" pitchFamily="34" charset="0"/>
                <a:cs typeface="Andalus" panose="02020603050405020304" pitchFamily="18" charset="-78"/>
              </a:rPr>
              <a:t>2023</a:t>
            </a:r>
          </a:p>
          <a:p>
            <a:r>
              <a:rPr lang="en-US" sz="1600" b="1" dirty="0">
                <a:solidFill>
                  <a:srgbClr val="00B050"/>
                </a:solidFill>
                <a:latin typeface="Century Gothic" panose="020B0502020202020204" pitchFamily="34" charset="0"/>
                <a:cs typeface="Andalus" panose="02020603050405020304" pitchFamily="18" charset="-78"/>
              </a:rPr>
              <a:t>			</a:t>
            </a:r>
            <a:endParaRPr lang="en-US" sz="1600" b="1" dirty="0">
              <a:latin typeface="Century Gothic" panose="020B0502020202020204" pitchFamily="34" charset="0"/>
              <a:cs typeface="Andalus" panose="02020603050405020304" pitchFamily="18" charset="-78"/>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39376" y="5740709"/>
            <a:ext cx="1470983" cy="831867"/>
          </a:xfrm>
          <a:prstGeom prst="rect">
            <a:avLst/>
          </a:prstGeom>
          <a:effectLst>
            <a:glow rad="127000">
              <a:schemeClr val="bg1"/>
            </a:glow>
          </a:effectLst>
        </p:spPr>
      </p:pic>
      <p:sp>
        <p:nvSpPr>
          <p:cNvPr id="3" name="Slide Number Placeholder 2"/>
          <p:cNvSpPr>
            <a:spLocks noGrp="1"/>
          </p:cNvSpPr>
          <p:nvPr>
            <p:ph type="sldNum" sz="quarter" idx="12"/>
          </p:nvPr>
        </p:nvSpPr>
        <p:spPr>
          <a:xfrm>
            <a:off x="5689600" y="6492875"/>
            <a:ext cx="279400" cy="365125"/>
          </a:xfrm>
        </p:spPr>
        <p:txBody>
          <a:bodyPr/>
          <a:lstStyle/>
          <a:p>
            <a:fld id="{A227AB82-4A9F-4798-8E15-E3F9CB11E297}" type="slidenum">
              <a:rPr lang="en-US" sz="1800" smtClean="0">
                <a:solidFill>
                  <a:srgbClr val="002060"/>
                </a:solidFill>
              </a:rPr>
              <a:t>2</a:t>
            </a:fld>
            <a:endParaRPr lang="en-US" sz="1800" dirty="0">
              <a:solidFill>
                <a:srgbClr val="002060"/>
              </a:solidFill>
            </a:endParaRPr>
          </a:p>
        </p:txBody>
      </p:sp>
    </p:spTree>
    <p:extLst>
      <p:ext uri="{BB962C8B-B14F-4D97-AF65-F5344CB8AC3E}">
        <p14:creationId xmlns:p14="http://schemas.microsoft.com/office/powerpoint/2010/main" val="3445435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880295" y="189778"/>
            <a:ext cx="8382000" cy="6740307"/>
          </a:xfrm>
          <a:prstGeom prst="rect">
            <a:avLst/>
          </a:prstGeom>
        </p:spPr>
        <p:txBody>
          <a:bodyPr wrap="square" lIns="91440" tIns="45720" rIns="91440" bIns="45720" anchor="t">
            <a:spAutoFit/>
          </a:bodyPr>
          <a:lstStyle/>
          <a:p>
            <a:pPr marL="457200" indent="-457200">
              <a:buAutoNum type="arabicPeriod"/>
            </a:pPr>
            <a:r>
              <a:rPr lang="en-US" sz="2000" b="1" dirty="0">
                <a:latin typeface="Arial" panose="020B0604020202020204" pitchFamily="34" charset="0"/>
                <a:cs typeface="Arial" panose="020B0604020202020204" pitchFamily="34" charset="0"/>
              </a:rPr>
              <a:t>GYEONGGI-DO TRIP</a:t>
            </a:r>
          </a:p>
          <a:p>
            <a:r>
              <a:rPr lang="en-US" b="1" dirty="0">
                <a:latin typeface="Arial" panose="020B0604020202020204" pitchFamily="34" charset="0"/>
                <a:cs typeface="Arial" panose="020B0604020202020204" pitchFamily="34" charset="0"/>
              </a:rPr>
              <a:t>       </a:t>
            </a:r>
            <a:r>
              <a:rPr lang="en-US" b="1" dirty="0">
                <a:solidFill>
                  <a:srgbClr val="0070C0"/>
                </a:solidFill>
                <a:latin typeface="Arial" panose="020B0604020202020204" pitchFamily="34" charset="0"/>
                <a:cs typeface="Arial" panose="020B0604020202020204" pitchFamily="34" charset="0"/>
              </a:rPr>
              <a:t>KOREAN FOLK VILLAGE &amp; WAUJEONGSA TEMPLE</a:t>
            </a:r>
          </a:p>
          <a:p>
            <a:pPr marL="457200" indent="-457200">
              <a:buAutoNum type="arabicPeriod"/>
            </a:pPr>
            <a:endParaRPr lang="en-US" sz="1000" dirty="0">
              <a:latin typeface="Arial" panose="020B0604020202020204" pitchFamily="34" charset="0"/>
              <a:cs typeface="Arial" panose="020B0604020202020204" pitchFamily="34" charset="0"/>
            </a:endParaRPr>
          </a:p>
          <a:p>
            <a:r>
              <a:rPr lang="en-US" sz="1600" b="1" u="sng" dirty="0">
                <a:latin typeface="Arial"/>
                <a:cs typeface="Arial"/>
              </a:rPr>
              <a:t>Highlights</a:t>
            </a:r>
            <a:r>
              <a:rPr lang="en-US" sz="1600" b="1" dirty="0">
                <a:latin typeface="Arial"/>
                <a:cs typeface="Arial"/>
              </a:rPr>
              <a:t> </a:t>
            </a:r>
            <a:endParaRPr lang="en-US" sz="1600" b="1" dirty="0">
              <a:latin typeface="Arial" panose="020B0604020202020204" pitchFamily="34" charset="0"/>
              <a:cs typeface="Arial" panose="020B0604020202020204" pitchFamily="34" charset="0"/>
            </a:endParaRPr>
          </a:p>
          <a:p>
            <a:pPr marL="285750" indent="-285750">
              <a:buFont typeface="Arial"/>
              <a:buChar char="•"/>
            </a:pPr>
            <a:r>
              <a:rPr lang="en-US" sz="1600" dirty="0">
                <a:latin typeface="Arial" panose="020B0604020202020204" pitchFamily="34" charset="0"/>
                <a:cs typeface="Arial" panose="020B0604020202020204" pitchFamily="34" charset="0"/>
              </a:rPr>
              <a:t>Korean Folk Village: Offers a blast from the past theme park presents the traditional lifestyle, culture of Korea and Korean traditional music and dance. </a:t>
            </a:r>
          </a:p>
          <a:p>
            <a:pPr marL="285750" indent="-285750">
              <a:buFont typeface="Arial"/>
              <a:buChar char="•"/>
            </a:pPr>
            <a:r>
              <a:rPr kumimoji="0" lang="en-US" altLang="en-US" sz="1600" b="0" i="0" u="none" strike="noStrike" cap="none" normalizeH="0" baseline="0" dirty="0" err="1">
                <a:ln>
                  <a:noFill/>
                </a:ln>
                <a:effectLst/>
                <a:latin typeface="Arial"/>
                <a:cs typeface="Arial"/>
              </a:rPr>
              <a:t>Waujeongsa</a:t>
            </a:r>
            <a:r>
              <a:rPr kumimoji="0" lang="en-US" altLang="en-US" sz="1600" b="0" i="0" u="none" strike="noStrike" cap="none" normalizeH="0" dirty="0">
                <a:ln>
                  <a:noFill/>
                </a:ln>
                <a:effectLst/>
                <a:latin typeface="Arial"/>
                <a:cs typeface="Arial"/>
              </a:rPr>
              <a:t> Temple: Situated between 48 mountain peaks, this temple features a massive reclining Buddha statue that is 10 feet high and 32 feet long</a:t>
            </a:r>
            <a:r>
              <a:rPr lang="en-US" sz="1600" b="1" dirty="0">
                <a:latin typeface="Arial" panose="020B0604020202020204" pitchFamily="34" charset="0"/>
                <a:cs typeface="Arial" panose="020B0604020202020204" pitchFamily="34" charset="0"/>
              </a:rPr>
              <a:t/>
            </a:r>
            <a:br>
              <a:rPr lang="en-US" sz="1600" b="1" dirty="0">
                <a:latin typeface="Arial" panose="020B0604020202020204" pitchFamily="34" charset="0"/>
                <a:cs typeface="Arial" panose="020B0604020202020204" pitchFamily="34" charset="0"/>
              </a:rPr>
            </a:br>
            <a:endParaRPr lang="en-US" altLang="en-US" sz="1600" dirty="0">
              <a:latin typeface="Arial"/>
              <a:cs typeface="Arial"/>
            </a:endParaRPr>
          </a:p>
          <a:p>
            <a:r>
              <a:rPr lang="en-US" sz="1600" b="1" u="sng" dirty="0">
                <a:latin typeface="Arial"/>
                <a:cs typeface="Arial"/>
              </a:rPr>
              <a:t>Cost</a:t>
            </a:r>
            <a:r>
              <a:rPr lang="en-US" sz="1600" b="1" dirty="0">
                <a:latin typeface="Arial" panose="020B0604020202020204" pitchFamily="34" charset="0"/>
                <a:cs typeface="Arial" panose="020B0604020202020204" pitchFamily="34" charset="0"/>
              </a:rPr>
              <a:t/>
            </a:r>
            <a:br>
              <a:rPr lang="en-US" sz="1600" b="1" dirty="0">
                <a:latin typeface="Arial" panose="020B0604020202020204" pitchFamily="34" charset="0"/>
                <a:cs typeface="Arial" panose="020B0604020202020204" pitchFamily="34" charset="0"/>
              </a:rPr>
            </a:br>
            <a:r>
              <a:rPr lang="en-US" sz="1600" dirty="0">
                <a:latin typeface="Arial"/>
                <a:cs typeface="Arial"/>
              </a:rPr>
              <a:t>Bus:  Estimated Daily Cost of </a:t>
            </a:r>
            <a:r>
              <a:rPr lang="en-US" sz="1600" dirty="0" smtClean="0">
                <a:latin typeface="Arial"/>
                <a:cs typeface="Arial"/>
              </a:rPr>
              <a:t>$600</a:t>
            </a:r>
          </a:p>
          <a:p>
            <a:r>
              <a:rPr lang="en-US" sz="1600" dirty="0">
                <a:latin typeface="Arial" panose="020B0604020202020204" pitchFamily="34" charset="0"/>
                <a:cs typeface="Arial" panose="020B0604020202020204" pitchFamily="34" charset="0"/>
              </a:rPr>
              <a:t>English translator/guide: $</a:t>
            </a:r>
            <a:r>
              <a:rPr lang="en-US" sz="1600" dirty="0" smtClean="0">
                <a:latin typeface="Arial" panose="020B0604020202020204" pitchFamily="34" charset="0"/>
                <a:cs typeface="Arial" panose="020B0604020202020204" pitchFamily="34" charset="0"/>
              </a:rPr>
              <a:t>180</a:t>
            </a:r>
            <a:r>
              <a:rPr lang="en-US" sz="1600" dirty="0">
                <a:latin typeface="Arial" panose="020B0604020202020204" pitchFamily="34" charset="0"/>
                <a:cs typeface="Arial" panose="020B0604020202020204" pitchFamily="34" charset="0"/>
              </a:rPr>
              <a:t/>
            </a:r>
            <a:br>
              <a:rPr lang="en-US" sz="1600" dirty="0">
                <a:latin typeface="Arial" panose="020B0604020202020204" pitchFamily="34" charset="0"/>
                <a:cs typeface="Arial" panose="020B0604020202020204" pitchFamily="34" charset="0"/>
              </a:rPr>
            </a:br>
            <a:r>
              <a:rPr lang="en-US" sz="1600" dirty="0">
                <a:latin typeface="Arial"/>
                <a:cs typeface="Arial"/>
              </a:rPr>
              <a:t>Entry Fees: $</a:t>
            </a:r>
            <a:r>
              <a:rPr lang="en-US" sz="1600" dirty="0" smtClean="0">
                <a:latin typeface="Arial"/>
                <a:cs typeface="Arial"/>
              </a:rPr>
              <a:t>25 </a:t>
            </a:r>
            <a:r>
              <a:rPr lang="en-US" sz="1600" dirty="0">
                <a:latin typeface="Arial"/>
                <a:cs typeface="Arial"/>
              </a:rPr>
              <a:t>per person</a:t>
            </a:r>
            <a:endParaRPr lang="en-US" dirty="0">
              <a:latin typeface="Arial"/>
              <a:cs typeface="Arial"/>
            </a:endParaRPr>
          </a:p>
          <a:p>
            <a:endParaRPr lang="en-US" sz="1600" b="1" u="sng" dirty="0">
              <a:latin typeface="Arial"/>
              <a:cs typeface="Arial"/>
            </a:endParaRPr>
          </a:p>
          <a:p>
            <a:r>
              <a:rPr lang="en-US" sz="1600" b="1" u="sng" dirty="0">
                <a:latin typeface="Arial"/>
                <a:cs typeface="Arial"/>
              </a:rPr>
              <a:t>Itinerary</a:t>
            </a:r>
            <a:endParaRPr lang="en-US" sz="1600" b="1"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Depart pier at 0830</a:t>
            </a:r>
          </a:p>
          <a:p>
            <a:r>
              <a:rPr lang="en-US" sz="1600" dirty="0">
                <a:latin typeface="Arial" panose="020B0604020202020204" pitchFamily="34" charset="0"/>
                <a:cs typeface="Arial" panose="020B0604020202020204" pitchFamily="34" charset="0"/>
              </a:rPr>
              <a:t>Depart Korean Folk Village at 1500</a:t>
            </a:r>
          </a:p>
          <a:p>
            <a:r>
              <a:rPr lang="en-US" sz="1600" dirty="0">
                <a:latin typeface="Arial" panose="020B0604020202020204" pitchFamily="34" charset="0"/>
                <a:cs typeface="Arial" panose="020B0604020202020204" pitchFamily="34" charset="0"/>
              </a:rPr>
              <a:t>Return around 1700</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a:t>
            </a:r>
          </a:p>
          <a:p>
            <a:r>
              <a:rPr lang="en-US" sz="1600" b="1" u="sng" dirty="0">
                <a:latin typeface="Arial" panose="020B0604020202020204" pitchFamily="34" charset="0"/>
                <a:cs typeface="Arial" panose="020B0604020202020204" pitchFamily="34" charset="0"/>
              </a:rPr>
              <a:t>Notes</a:t>
            </a:r>
            <a:endParaRPr lang="en-US" sz="1600" b="1" dirty="0">
              <a:latin typeface="Arial" panose="020B0604020202020204" pitchFamily="34" charset="0"/>
              <a:cs typeface="Arial" panose="020B0604020202020204" pitchFamily="34" charset="0"/>
            </a:endParaRPr>
          </a:p>
          <a:p>
            <a:r>
              <a:rPr lang="en-US" sz="1600" dirty="0">
                <a:latin typeface="Arial"/>
                <a:cs typeface="Arial"/>
              </a:rPr>
              <a:t>All guests will need to bring Korean Won for lunch &amp; snacks. If guests are staying overnight in the area, notify Guide/Bus Monitor before departure.</a:t>
            </a:r>
          </a:p>
          <a:p>
            <a:r>
              <a:rPr lang="en-US" sz="1600" dirty="0">
                <a:latin typeface="Arial" panose="020B0604020202020204" pitchFamily="34" charset="0"/>
                <a:cs typeface="Arial" panose="020B0604020202020204" pitchFamily="34" charset="0"/>
              </a:rPr>
              <a:t>Travel Time: Each stop is approximately 10-45 minutes</a:t>
            </a:r>
            <a:r>
              <a:rPr lang="en-US" sz="1600" dirty="0" smtClean="0">
                <a:latin typeface="Arial" panose="020B0604020202020204" pitchFamily="34" charset="0"/>
                <a:cs typeface="Arial" panose="020B0604020202020204" pitchFamily="34" charset="0"/>
              </a:rPr>
              <a:t>???</a:t>
            </a:r>
            <a:endParaRPr lang="en-US" sz="1600" u="sng" dirty="0">
              <a:latin typeface="Arial" panose="020B0604020202020204" pitchFamily="34" charset="0"/>
              <a:cs typeface="Arial" panose="020B0604020202020204" pitchFamily="34" charset="0"/>
            </a:endParaRPr>
          </a:p>
          <a:p>
            <a:r>
              <a:rPr lang="en-US" sz="1600" b="1" u="sng" dirty="0">
                <a:latin typeface="Arial" panose="020B0604020202020204" pitchFamily="34" charset="0"/>
                <a:cs typeface="Arial" panose="020B0604020202020204" pitchFamily="34" charset="0"/>
              </a:rPr>
              <a:t>Location Details</a:t>
            </a:r>
          </a:p>
          <a:p>
            <a:pPr lvl="0"/>
            <a:r>
              <a:rPr lang="en-US" sz="1600" dirty="0">
                <a:latin typeface="Arial" panose="020B0604020202020204" pitchFamily="34" charset="0"/>
                <a:cs typeface="Arial" panose="020B0604020202020204" pitchFamily="34" charset="0"/>
              </a:rPr>
              <a:t>   o https://www.koreanfolk.co.kr/multi/english/</a:t>
            </a:r>
          </a:p>
          <a:p>
            <a:r>
              <a:rPr lang="en-US" sz="1600" dirty="0">
                <a:latin typeface="Arial" panose="020B0604020202020204" pitchFamily="34" charset="0"/>
                <a:cs typeface="Arial" panose="020B0604020202020204" pitchFamily="34" charset="0"/>
              </a:rPr>
              <a:t>   o https://</a:t>
            </a:r>
            <a:r>
              <a:rPr lang="en-US" sz="1600" dirty="0" smtClean="0">
                <a:latin typeface="Arial" panose="020B0604020202020204" pitchFamily="34" charset="0"/>
                <a:cs typeface="Arial" panose="020B0604020202020204" pitchFamily="34" charset="0"/>
              </a:rPr>
              <a:t>english.visitkorea.or.kr/enu/ATR/SI_EN_3_1_1_1.jsp?cid=264189</a:t>
            </a:r>
            <a:endParaRPr lang="en-US" sz="1600" dirty="0">
              <a:latin typeface="Arial" panose="020B0604020202020204" pitchFamily="34" charset="0"/>
              <a:cs typeface="Arial" panose="020B0604020202020204" pitchFamily="34" charset="0"/>
            </a:endParaRPr>
          </a:p>
        </p:txBody>
      </p:sp>
      <p:sp>
        <p:nvSpPr>
          <p:cNvPr id="9" name="Rectangle 11"/>
          <p:cNvSpPr>
            <a:spLocks noChangeArrowheads="1"/>
          </p:cNvSpPr>
          <p:nvPr/>
        </p:nvSpPr>
        <p:spPr bwMode="auto">
          <a:xfrm>
            <a:off x="1676401" y="424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3"/>
          <p:cNvSpPr>
            <a:spLocks noChangeArrowheads="1"/>
          </p:cNvSpPr>
          <p:nvPr/>
        </p:nvSpPr>
        <p:spPr bwMode="auto">
          <a:xfrm>
            <a:off x="1676401" y="2177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tLang="en-US">
              <a:latin typeface="Arial" pitchFamily="34" charset="0"/>
              <a:cs typeface="Arial" pitchFamily="34" charset="0"/>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40722" y="5506085"/>
            <a:ext cx="1470983" cy="831867"/>
          </a:xfrm>
          <a:prstGeom prst="rect">
            <a:avLst/>
          </a:prstGeom>
          <a:effectLst>
            <a:glow rad="127000">
              <a:schemeClr val="bg1"/>
            </a:glow>
          </a:effectLst>
        </p:spPr>
      </p:pic>
      <p:sp>
        <p:nvSpPr>
          <p:cNvPr id="3" name="Slide Number Placeholder 2"/>
          <p:cNvSpPr>
            <a:spLocks noGrp="1"/>
          </p:cNvSpPr>
          <p:nvPr>
            <p:ph type="sldNum" sz="quarter" idx="12"/>
          </p:nvPr>
        </p:nvSpPr>
        <p:spPr>
          <a:xfrm>
            <a:off x="5566778" y="6485413"/>
            <a:ext cx="341669" cy="365125"/>
          </a:xfrm>
        </p:spPr>
        <p:txBody>
          <a:bodyPr/>
          <a:lstStyle/>
          <a:p>
            <a:fld id="{A227AB82-4A9F-4798-8E15-E3F9CB11E297}" type="slidenum">
              <a:rPr lang="en-US" sz="1800" smtClean="0">
                <a:solidFill>
                  <a:srgbClr val="002060"/>
                </a:solidFill>
              </a:rPr>
              <a:t>3</a:t>
            </a:fld>
            <a:endParaRPr lang="en-US" sz="1800" dirty="0">
              <a:solidFill>
                <a:srgbClr val="002060"/>
              </a:solidFill>
            </a:endParaRPr>
          </a:p>
        </p:txBody>
      </p:sp>
      <p:pic>
        <p:nvPicPr>
          <p:cNvPr id="7" name="Picture 6">
            <a:extLst>
              <a:ext uri="{FF2B5EF4-FFF2-40B4-BE49-F238E27FC236}">
                <a16:creationId xmlns:a16="http://schemas.microsoft.com/office/drawing/2014/main" id="{93426FA9-EB6C-4AC6-95A9-4A2A796EF3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5115" y="5140509"/>
            <a:ext cx="2003847" cy="1336852"/>
          </a:xfrm>
          <a:prstGeom prst="ellipse">
            <a:avLst/>
          </a:prstGeom>
          <a:ln>
            <a:noFill/>
          </a:ln>
          <a:effectLst>
            <a:softEdge rad="112500"/>
          </a:effectLst>
        </p:spPr>
      </p:pic>
      <p:pic>
        <p:nvPicPr>
          <p:cNvPr id="14" name="Picture 13">
            <a:extLst>
              <a:ext uri="{FF2B5EF4-FFF2-40B4-BE49-F238E27FC236}">
                <a16:creationId xmlns:a16="http://schemas.microsoft.com/office/drawing/2014/main" id="{A1CD9472-97FC-2FB5-9899-180DF8A953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1622" y="2401054"/>
            <a:ext cx="2534220" cy="16906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42350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1"/>
          <p:cNvSpPr>
            <a:spLocks noChangeArrowheads="1"/>
          </p:cNvSpPr>
          <p:nvPr/>
        </p:nvSpPr>
        <p:spPr bwMode="auto">
          <a:xfrm>
            <a:off x="1676401" y="424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3"/>
          <p:cNvSpPr>
            <a:spLocks noChangeArrowheads="1"/>
          </p:cNvSpPr>
          <p:nvPr/>
        </p:nvSpPr>
        <p:spPr bwMode="auto">
          <a:xfrm>
            <a:off x="1676401" y="2177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tLang="en-US">
              <a:latin typeface="Arial" pitchFamily="34" charset="0"/>
              <a:cs typeface="Arial" pitchFamily="34" charset="0"/>
            </a:endParaRPr>
          </a:p>
        </p:txBody>
      </p:sp>
      <p:sp>
        <p:nvSpPr>
          <p:cNvPr id="12" name="Rectangle 11"/>
          <p:cNvSpPr/>
          <p:nvPr/>
        </p:nvSpPr>
        <p:spPr>
          <a:xfrm>
            <a:off x="913009" y="125029"/>
            <a:ext cx="7326115" cy="6678751"/>
          </a:xfrm>
          <a:prstGeom prst="rect">
            <a:avLst/>
          </a:prstGeom>
        </p:spPr>
        <p:txBody>
          <a:bodyPr wrap="square">
            <a:spAutoFit/>
          </a:bodyPr>
          <a:lstStyle/>
          <a:p>
            <a:pPr marL="457200" indent="-457200">
              <a:buFont typeface="+mj-lt"/>
              <a:buAutoNum type="arabicPeriod" startAt="2"/>
            </a:pPr>
            <a:r>
              <a:rPr lang="en-US" sz="2000" b="1" dirty="0">
                <a:latin typeface="Arial" panose="020B0604020202020204" pitchFamily="34" charset="0"/>
                <a:cs typeface="Arial" panose="020B0604020202020204" pitchFamily="34" charset="0"/>
              </a:rPr>
              <a:t>SEOUL TRIP</a:t>
            </a:r>
          </a:p>
          <a:p>
            <a:r>
              <a:rPr lang="en-US" sz="2000" b="1" dirty="0">
                <a:solidFill>
                  <a:srgbClr val="0070C0"/>
                </a:solidFill>
                <a:latin typeface="Arial" panose="020B0604020202020204" pitchFamily="34" charset="0"/>
                <a:cs typeface="Arial" panose="020B0604020202020204" pitchFamily="34" charset="0"/>
              </a:rPr>
              <a:t>	</a:t>
            </a:r>
            <a:r>
              <a:rPr lang="en-US" b="1" dirty="0">
                <a:solidFill>
                  <a:srgbClr val="0070C0"/>
                </a:solidFill>
                <a:latin typeface="Arial" panose="020B0604020202020204" pitchFamily="34" charset="0"/>
                <a:cs typeface="Arial" panose="020B0604020202020204" pitchFamily="34" charset="0"/>
              </a:rPr>
              <a:t>KOREA WAR MEMORIAL MUSEUM &amp; GYEONGBOKGUNG 	PALACE &amp; PUKCHON HANOK VILLAGE</a:t>
            </a:r>
          </a:p>
          <a:p>
            <a:endParaRPr lang="en-US" sz="1000" dirty="0">
              <a:latin typeface="Arial" panose="020B0604020202020204" pitchFamily="34" charset="0"/>
              <a:cs typeface="Arial" panose="020B0604020202020204" pitchFamily="34" charset="0"/>
            </a:endParaRPr>
          </a:p>
          <a:p>
            <a:r>
              <a:rPr lang="en-US" sz="1600" b="1" u="sng" dirty="0">
                <a:latin typeface="Arial" panose="020B0604020202020204" pitchFamily="34" charset="0"/>
                <a:cs typeface="Arial" panose="020B0604020202020204" pitchFamily="34" charset="0"/>
              </a:rPr>
              <a:t>Highlights: </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War Museum: Offers several display rooms covering the many wars Korea has been involved in and an outdoor exhibition center displaying military Equipment</a:t>
            </a:r>
          </a:p>
          <a:p>
            <a:pPr marL="285750" indent="-285750">
              <a:buFont typeface="Arial" panose="020B0604020202020204" pitchFamily="34" charset="0"/>
              <a:buChar char="•"/>
            </a:pPr>
            <a:r>
              <a:rPr lang="en-US" sz="1600" dirty="0" err="1">
                <a:latin typeface="Arial" panose="020B0604020202020204" pitchFamily="34" charset="0"/>
                <a:cs typeface="Arial" panose="020B0604020202020204" pitchFamily="34" charset="0"/>
              </a:rPr>
              <a:t>Gyeongbokgung</a:t>
            </a:r>
            <a:r>
              <a:rPr lang="en-US" sz="1600" dirty="0">
                <a:latin typeface="Arial" panose="020B0604020202020204" pitchFamily="34" charset="0"/>
                <a:cs typeface="Arial" panose="020B0604020202020204" pitchFamily="34" charset="0"/>
              </a:rPr>
              <a:t> Palace: The Royal Residence in Joseon Dynasty</a:t>
            </a:r>
          </a:p>
          <a:p>
            <a:pPr marL="285750" indent="-285750">
              <a:buFont typeface="Arial" panose="020B0604020202020204" pitchFamily="34" charset="0"/>
              <a:buChar char="•"/>
            </a:pPr>
            <a:r>
              <a:rPr lang="en-US" sz="1600" dirty="0" err="1">
                <a:latin typeface="Arial" panose="020B0604020202020204" pitchFamily="34" charset="0"/>
                <a:cs typeface="Arial" panose="020B0604020202020204" pitchFamily="34" charset="0"/>
              </a:rPr>
              <a:t>Pukchon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Hanok</a:t>
            </a:r>
            <a:r>
              <a:rPr lang="en-US" sz="1600" dirty="0">
                <a:latin typeface="Arial" panose="020B0604020202020204" pitchFamily="34" charset="0"/>
                <a:cs typeface="Arial" panose="020B0604020202020204" pitchFamily="34" charset="0"/>
              </a:rPr>
              <a:t> Village: Many cultural centers and museums showcase the culture of the Joseon Dynasty</a:t>
            </a:r>
            <a:r>
              <a:rPr lang="en-US" sz="1600" dirty="0" smtClean="0">
                <a:latin typeface="Arial" panose="020B0604020202020204" pitchFamily="34" charset="0"/>
                <a:cs typeface="Arial" panose="020B0604020202020204" pitchFamily="34" charset="0"/>
              </a:rPr>
              <a:t>.</a:t>
            </a:r>
            <a:endParaRPr lang="en-US" sz="1600" b="1" u="sng" dirty="0">
              <a:latin typeface="Arial" panose="020B0604020202020204" pitchFamily="34" charset="0"/>
              <a:cs typeface="Arial" panose="020B0604020202020204" pitchFamily="34" charset="0"/>
            </a:endParaRPr>
          </a:p>
          <a:p>
            <a:endParaRPr lang="en-US" sz="1500" b="1" u="sng" dirty="0" smtClean="0">
              <a:latin typeface="Arial" panose="020B0604020202020204" pitchFamily="34" charset="0"/>
              <a:cs typeface="Arial" panose="020B0604020202020204" pitchFamily="34" charset="0"/>
            </a:endParaRPr>
          </a:p>
          <a:p>
            <a:r>
              <a:rPr lang="en-US" sz="1500" b="1" u="sng" dirty="0" smtClean="0">
                <a:latin typeface="Arial" panose="020B0604020202020204" pitchFamily="34" charset="0"/>
                <a:cs typeface="Arial" panose="020B0604020202020204" pitchFamily="34" charset="0"/>
              </a:rPr>
              <a:t>Cost</a:t>
            </a:r>
            <a:endParaRPr lang="en-US" sz="1500" b="1" u="sng"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Bus: Estimated Daily Cost of </a:t>
            </a:r>
            <a:r>
              <a:rPr lang="en-US" sz="1500" dirty="0" smtClean="0">
                <a:latin typeface="Arial" panose="020B0604020202020204" pitchFamily="34" charset="0"/>
                <a:cs typeface="Arial" panose="020B0604020202020204" pitchFamily="34" charset="0"/>
              </a:rPr>
              <a:t>$700</a:t>
            </a:r>
          </a:p>
          <a:p>
            <a:r>
              <a:rPr lang="en-US" sz="1500" dirty="0">
                <a:latin typeface="Arial" panose="020B0604020202020204" pitchFamily="34" charset="0"/>
                <a:cs typeface="Arial" panose="020B0604020202020204" pitchFamily="34" charset="0"/>
              </a:rPr>
              <a:t>English translator/guide: $</a:t>
            </a:r>
            <a:r>
              <a:rPr lang="en-US" sz="1500" dirty="0" smtClean="0">
                <a:latin typeface="Arial" panose="020B0604020202020204" pitchFamily="34" charset="0"/>
                <a:cs typeface="Arial" panose="020B0604020202020204" pitchFamily="34" charset="0"/>
              </a:rPr>
              <a:t>180</a:t>
            </a:r>
            <a:r>
              <a:rPr lang="en-US" sz="1500" dirty="0">
                <a:latin typeface="Arial" panose="020B0604020202020204" pitchFamily="34" charset="0"/>
                <a:cs typeface="Arial" panose="020B0604020202020204" pitchFamily="34" charset="0"/>
              </a:rPr>
              <a:t/>
            </a: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Entry Fees: </a:t>
            </a:r>
            <a:r>
              <a:rPr lang="en-US" sz="1500" dirty="0" smtClean="0">
                <a:latin typeface="Arial" panose="020B0604020202020204" pitchFamily="34" charset="0"/>
                <a:cs typeface="Arial" panose="020B0604020202020204" pitchFamily="34" charset="0"/>
              </a:rPr>
              <a:t>$2 </a:t>
            </a:r>
            <a:r>
              <a:rPr lang="en-US" sz="1500" dirty="0">
                <a:latin typeface="Arial" panose="020B0604020202020204" pitchFamily="34" charset="0"/>
                <a:cs typeface="Arial" panose="020B0604020202020204" pitchFamily="34" charset="0"/>
              </a:rPr>
              <a:t>per person</a:t>
            </a:r>
            <a:endParaRPr lang="en-US" sz="1000" u="sng" dirty="0">
              <a:latin typeface="Arial" panose="020B0604020202020204" pitchFamily="34" charset="0"/>
              <a:cs typeface="Arial" panose="020B0604020202020204" pitchFamily="34" charset="0"/>
            </a:endParaRPr>
          </a:p>
          <a:p>
            <a:endParaRPr lang="en-US" b="1" u="sng" dirty="0" smtClean="0">
              <a:latin typeface="Arial" panose="020B0604020202020204" pitchFamily="34" charset="0"/>
              <a:cs typeface="Arial" panose="020B0604020202020204" pitchFamily="34" charset="0"/>
            </a:endParaRPr>
          </a:p>
          <a:p>
            <a:r>
              <a:rPr lang="en-US" b="1" u="sng" dirty="0" smtClean="0">
                <a:latin typeface="Arial" panose="020B0604020202020204" pitchFamily="34" charset="0"/>
                <a:cs typeface="Arial" panose="020B0604020202020204" pitchFamily="34" charset="0"/>
              </a:rPr>
              <a:t>Itinerary</a:t>
            </a:r>
            <a:endParaRPr lang="en-US" b="1"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Depart pier at 0800 and return around 1700. </a:t>
            </a:r>
          </a:p>
          <a:p>
            <a:r>
              <a:rPr lang="en-US" sz="1600" dirty="0">
                <a:latin typeface="Arial" panose="020B0604020202020204" pitchFamily="34" charset="0"/>
                <a:cs typeface="Arial" panose="020B0604020202020204" pitchFamily="34" charset="0"/>
              </a:rPr>
              <a:t>Travel Time: ~1 hours each way</a:t>
            </a:r>
          </a:p>
          <a:p>
            <a:endParaRPr lang="en-US" sz="1600" u="sng" dirty="0">
              <a:latin typeface="Arial" panose="020B0604020202020204" pitchFamily="34" charset="0"/>
              <a:cs typeface="Arial" panose="020B0604020202020204" pitchFamily="34" charset="0"/>
            </a:endParaRPr>
          </a:p>
          <a:p>
            <a:r>
              <a:rPr lang="en-US" sz="1500" b="1" u="sng" dirty="0">
                <a:latin typeface="Arial" panose="020B0604020202020204" pitchFamily="34" charset="0"/>
                <a:cs typeface="Arial" panose="020B0604020202020204" pitchFamily="34" charset="0"/>
              </a:rPr>
              <a:t>Notes</a:t>
            </a:r>
          </a:p>
          <a:p>
            <a:r>
              <a:rPr lang="en-US" sz="1500" dirty="0">
                <a:latin typeface="Arial" panose="020B0604020202020204" pitchFamily="34" charset="0"/>
                <a:cs typeface="Arial" panose="020B0604020202020204" pitchFamily="34" charset="0"/>
              </a:rPr>
              <a:t>Bring Korean Won for lunch and snacks. </a:t>
            </a:r>
            <a:endParaRPr lang="en-US" sz="1500" b="1" u="sng" dirty="0">
              <a:latin typeface="Arial" panose="020B0604020202020204" pitchFamily="34" charset="0"/>
              <a:cs typeface="Arial" panose="020B0604020202020204" pitchFamily="34" charset="0"/>
            </a:endParaRPr>
          </a:p>
          <a:p>
            <a:r>
              <a:rPr lang="en-US" sz="1500" b="1" u="sng" dirty="0">
                <a:latin typeface="Arial" panose="020B0604020202020204" pitchFamily="34" charset="0"/>
                <a:cs typeface="Arial" panose="020B0604020202020204" pitchFamily="34" charset="0"/>
              </a:rPr>
              <a:t>Location Details</a:t>
            </a:r>
          </a:p>
          <a:p>
            <a:r>
              <a:rPr lang="en-US" sz="1500" dirty="0">
                <a:latin typeface="Arial" panose="020B0604020202020204" pitchFamily="34" charset="0"/>
                <a:cs typeface="Arial" panose="020B0604020202020204" pitchFamily="34" charset="0"/>
              </a:rPr>
              <a:t>   o  https://www.warmemo.or.kr/Eng/index</a:t>
            </a:r>
          </a:p>
          <a:p>
            <a:r>
              <a:rPr lang="en-US" sz="1500" dirty="0">
                <a:latin typeface="Arial" panose="020B0604020202020204" pitchFamily="34" charset="0"/>
                <a:cs typeface="Arial" panose="020B0604020202020204" pitchFamily="34" charset="0"/>
              </a:rPr>
              <a:t>   o  http://www.royalpalace.go.kr:8080/html/eng_gbg/main/main.jsp</a:t>
            </a:r>
          </a:p>
          <a:p>
            <a:r>
              <a:rPr lang="en-US" sz="1500" dirty="0">
                <a:latin typeface="Arial" panose="020B0604020202020204" pitchFamily="34" charset="0"/>
                <a:cs typeface="Arial" panose="020B0604020202020204" pitchFamily="34" charset="0"/>
              </a:rPr>
              <a:t>   o  https://hanok.seoul.go.kr/front/eng/town/town01.do</a:t>
            </a:r>
            <a:endParaRPr lang="en-US" sz="1000" dirty="0">
              <a:latin typeface="Arial" panose="020B0604020202020204" pitchFamily="34" charset="0"/>
              <a:cs typeface="Arial" panose="020B0604020202020204" pitchFamily="34" charset="0"/>
            </a:endParaRPr>
          </a:p>
        </p:txBody>
      </p:sp>
      <p:sp>
        <p:nvSpPr>
          <p:cNvPr id="2" name="Rectangle 3"/>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4"/>
          <p:cNvSpPr>
            <a:spLocks noChangeArrowheads="1"/>
          </p:cNvSpPr>
          <p:nvPr/>
        </p:nvSpPr>
        <p:spPr bwMode="auto">
          <a:xfrm>
            <a:off x="1524001" y="2290377"/>
            <a:ext cx="8194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altLang="ko-KR" sz="1200">
                <a:latin typeface="Calibri" pitchFamily="34" charset="0"/>
                <a:ea typeface="Batang" pitchFamily="18" charset="-127"/>
                <a:cs typeface="Calibri" pitchFamily="34" charset="0"/>
              </a:rPr>
              <a:t>                  </a:t>
            </a:r>
            <a:endParaRPr lang="en-US" altLang="ko-KR">
              <a:latin typeface="Arial" pitchFamily="34" charset="0"/>
              <a:cs typeface="Arial" pitchFamily="34" charset="0"/>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5132" y="5784599"/>
            <a:ext cx="1470983" cy="831867"/>
          </a:xfrm>
          <a:prstGeom prst="rect">
            <a:avLst/>
          </a:prstGeom>
          <a:effectLst>
            <a:glow rad="127000">
              <a:schemeClr val="bg1"/>
            </a:glow>
          </a:effectLst>
        </p:spPr>
      </p:pic>
      <p:sp>
        <p:nvSpPr>
          <p:cNvPr id="5" name="Slide Number Placeholder 4"/>
          <p:cNvSpPr>
            <a:spLocks noGrp="1"/>
          </p:cNvSpPr>
          <p:nvPr>
            <p:ph type="sldNum" sz="quarter" idx="12"/>
          </p:nvPr>
        </p:nvSpPr>
        <p:spPr>
          <a:xfrm>
            <a:off x="5829300" y="6462787"/>
            <a:ext cx="333202" cy="365125"/>
          </a:xfrm>
        </p:spPr>
        <p:txBody>
          <a:bodyPr/>
          <a:lstStyle/>
          <a:p>
            <a:fld id="{A227AB82-4A9F-4798-8E15-E3F9CB11E297}" type="slidenum">
              <a:rPr lang="en-US" sz="1800" smtClean="0">
                <a:solidFill>
                  <a:srgbClr val="002060"/>
                </a:solidFill>
              </a:rPr>
              <a:t>4</a:t>
            </a:fld>
            <a:endParaRPr lang="en-US" sz="1800" dirty="0">
              <a:solidFill>
                <a:srgbClr val="002060"/>
              </a:solidFill>
            </a:endParaRPr>
          </a:p>
        </p:txBody>
      </p:sp>
      <p:pic>
        <p:nvPicPr>
          <p:cNvPr id="7" name="Picture 6">
            <a:extLst>
              <a:ext uri="{FF2B5EF4-FFF2-40B4-BE49-F238E27FC236}">
                <a16:creationId xmlns:a16="http://schemas.microsoft.com/office/drawing/2014/main" id="{E20ABB11-EF63-200C-FEFC-8F3F4883EA0F}"/>
              </a:ext>
            </a:extLst>
          </p:cNvPr>
          <p:cNvPicPr>
            <a:picLocks noChangeAspect="1"/>
          </p:cNvPicPr>
          <p:nvPr/>
        </p:nvPicPr>
        <p:blipFill>
          <a:blip r:embed="rId3"/>
          <a:stretch>
            <a:fillRect/>
          </a:stretch>
        </p:blipFill>
        <p:spPr>
          <a:xfrm>
            <a:off x="5024780" y="3712939"/>
            <a:ext cx="3325166" cy="2071659"/>
          </a:xfrm>
          <a:prstGeom prst="ellipse">
            <a:avLst/>
          </a:prstGeom>
          <a:ln>
            <a:noFill/>
          </a:ln>
          <a:effectLst>
            <a:softEdge rad="112500"/>
          </a:effectLst>
        </p:spPr>
      </p:pic>
      <p:pic>
        <p:nvPicPr>
          <p:cNvPr id="10" name="Picture 9">
            <a:extLst>
              <a:ext uri="{FF2B5EF4-FFF2-40B4-BE49-F238E27FC236}">
                <a16:creationId xmlns:a16="http://schemas.microsoft.com/office/drawing/2014/main" id="{22EF99DC-89E6-73F7-5A28-FB99A18C0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1524" y="1592541"/>
            <a:ext cx="2509005" cy="16726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12431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849459" y="66538"/>
            <a:ext cx="7698258" cy="6586418"/>
          </a:xfrm>
          <a:prstGeom prst="rect">
            <a:avLst/>
          </a:prstGeom>
        </p:spPr>
        <p:txBody>
          <a:bodyPr wrap="square">
            <a:spAutoFit/>
          </a:bodyPr>
          <a:lstStyle/>
          <a:p>
            <a:r>
              <a:rPr lang="en-US" sz="2000" b="1" dirty="0" smtClean="0">
                <a:latin typeface="Century Gothic" panose="020B0502020202020204" pitchFamily="34" charset="0"/>
                <a:cs typeface="Andalus" panose="02020603050405020304" pitchFamily="18" charset="-78"/>
              </a:rPr>
              <a:t>3. IMJINGAK Tours (The 3</a:t>
            </a:r>
            <a:r>
              <a:rPr lang="en-US" sz="2000" b="1" baseline="30000" dirty="0" smtClean="0">
                <a:latin typeface="Century Gothic" panose="020B0502020202020204" pitchFamily="34" charset="0"/>
                <a:cs typeface="Andalus" panose="02020603050405020304" pitchFamily="18" charset="-78"/>
              </a:rPr>
              <a:t>rd</a:t>
            </a:r>
            <a:r>
              <a:rPr lang="en-US" sz="2000" b="1" dirty="0" smtClean="0">
                <a:latin typeface="Century Gothic" panose="020B0502020202020204" pitchFamily="34" charset="0"/>
                <a:cs typeface="Andalus" panose="02020603050405020304" pitchFamily="18" charset="-78"/>
              </a:rPr>
              <a:t> Tunnel &amp; </a:t>
            </a:r>
            <a:r>
              <a:rPr lang="en-US" sz="2000" b="1" dirty="0" err="1" smtClean="0">
                <a:latin typeface="Century Gothic" panose="020B0502020202020204" pitchFamily="34" charset="0"/>
                <a:cs typeface="Andalus" panose="02020603050405020304" pitchFamily="18" charset="-78"/>
              </a:rPr>
              <a:t>Dorasan</a:t>
            </a:r>
            <a:r>
              <a:rPr lang="en-US" sz="2000" b="1" dirty="0" smtClean="0">
                <a:latin typeface="Century Gothic" panose="020B0502020202020204" pitchFamily="34" charset="0"/>
                <a:cs typeface="Andalus" panose="02020603050405020304" pitchFamily="18" charset="-78"/>
              </a:rPr>
              <a:t> Observatory)</a:t>
            </a:r>
          </a:p>
          <a:p>
            <a:endParaRPr lang="en-US" sz="2000" b="1" dirty="0">
              <a:latin typeface="Century Gothic" panose="020B0502020202020204" pitchFamily="34" charset="0"/>
              <a:cs typeface="Andalus" panose="02020603050405020304" pitchFamily="18" charset="-78"/>
            </a:endParaRPr>
          </a:p>
          <a:p>
            <a:r>
              <a:rPr lang="en-US" dirty="0" smtClean="0"/>
              <a:t>Located 7 </a:t>
            </a:r>
            <a:r>
              <a:rPr lang="en-US" dirty="0"/>
              <a:t>kilometers from </a:t>
            </a:r>
            <a:r>
              <a:rPr lang="en-US" dirty="0" smtClean="0"/>
              <a:t>the DMZ</a:t>
            </a:r>
            <a:r>
              <a:rPr lang="en-US" dirty="0"/>
              <a:t>, </a:t>
            </a:r>
            <a:r>
              <a:rPr lang="en-US" dirty="0" err="1"/>
              <a:t>Imjingak</a:t>
            </a:r>
            <a:r>
              <a:rPr lang="en-US" dirty="0"/>
              <a:t> is an important part of Korean history. </a:t>
            </a:r>
            <a:r>
              <a:rPr lang="en-US" dirty="0" err="1"/>
              <a:t>Imjingak</a:t>
            </a:r>
            <a:r>
              <a:rPr lang="en-US" dirty="0"/>
              <a:t> Resort has various war-related artifacts as well as spacious </a:t>
            </a:r>
            <a:r>
              <a:rPr lang="en-US" dirty="0" err="1"/>
              <a:t>Pyeonghwa</a:t>
            </a:r>
            <a:r>
              <a:rPr lang="en-US" dirty="0"/>
              <a:t> Nuri Park. The resort preserves the Freedom Bridge and </a:t>
            </a:r>
            <a:r>
              <a:rPr lang="en-US" dirty="0" err="1"/>
              <a:t>Imjingang</a:t>
            </a:r>
            <a:r>
              <a:rPr lang="en-US" dirty="0"/>
              <a:t> rail bridge from the Korean War to remind people of the past, along with a Memorial Hall, memorial monuments, and recreational </a:t>
            </a:r>
            <a:r>
              <a:rPr lang="en-US" dirty="0" smtClean="0"/>
              <a:t>areas.**</a:t>
            </a:r>
            <a:r>
              <a:rPr lang="en-US" b="1" i="1" dirty="0">
                <a:latin typeface="Century Gothic" panose="020B0502020202020204" pitchFamily="34" charset="0"/>
                <a:cs typeface="Andalus" panose="02020603050405020304" pitchFamily="18" charset="-78"/>
              </a:rPr>
              <a:t>Not Available on Mondays</a:t>
            </a:r>
          </a:p>
          <a:p>
            <a:endParaRPr lang="en-US" dirty="0" smtClean="0"/>
          </a:p>
          <a:p>
            <a:r>
              <a:rPr lang="en-US" sz="1600" b="1" u="sng" dirty="0" smtClean="0">
                <a:latin typeface="Century Gothic" panose="020B0502020202020204" pitchFamily="34" charset="0"/>
                <a:cs typeface="Andalus" panose="02020603050405020304" pitchFamily="18" charset="-78"/>
              </a:rPr>
              <a:t>Cost</a:t>
            </a:r>
            <a:endParaRPr lang="en-US" sz="1600" b="1" u="sng" dirty="0">
              <a:latin typeface="Century Gothic" panose="020B0502020202020204" pitchFamily="34" charset="0"/>
              <a:cs typeface="Andalus" panose="02020603050405020304" pitchFamily="18" charset="-78"/>
            </a:endParaRPr>
          </a:p>
          <a:p>
            <a:r>
              <a:rPr lang="en-US" sz="1600" dirty="0">
                <a:latin typeface="Century Gothic" panose="020B0502020202020204" pitchFamily="34" charset="0"/>
                <a:cs typeface="Andalus" panose="02020603050405020304" pitchFamily="18" charset="-78"/>
              </a:rPr>
              <a:t>Bus: </a:t>
            </a:r>
            <a:r>
              <a:rPr lang="en-US" sz="1600" dirty="0">
                <a:latin typeface="Century Gothic" panose="020B0502020202020204" pitchFamily="34" charset="0"/>
                <a:cs typeface="Andalus" panose="02020603050405020304"/>
              </a:rPr>
              <a:t>Daily cost of </a:t>
            </a:r>
            <a:r>
              <a:rPr lang="en-US" sz="1600" dirty="0" smtClean="0">
                <a:latin typeface="Century Gothic" panose="020B0502020202020204" pitchFamily="34" charset="0"/>
                <a:cs typeface="Andalus" panose="02020603050405020304" pitchFamily="18" charset="-78"/>
              </a:rPr>
              <a:t>$820</a:t>
            </a:r>
          </a:p>
          <a:p>
            <a:r>
              <a:rPr lang="en-US" sz="1600" dirty="0">
                <a:latin typeface="Century Gothic" panose="020B0502020202020204" pitchFamily="34" charset="0"/>
                <a:cs typeface="Andalus" panose="02020603050405020304" pitchFamily="18" charset="-78"/>
              </a:rPr>
              <a:t>English translator/guide: $</a:t>
            </a:r>
            <a:r>
              <a:rPr lang="en-US" sz="1600" dirty="0" smtClean="0">
                <a:latin typeface="Century Gothic" panose="020B0502020202020204" pitchFamily="34" charset="0"/>
                <a:cs typeface="Andalus" panose="02020603050405020304" pitchFamily="18" charset="-78"/>
              </a:rPr>
              <a:t>180</a:t>
            </a:r>
            <a:endParaRPr lang="en-US" sz="1600" dirty="0">
              <a:latin typeface="Century Gothic" panose="020B0502020202020204" pitchFamily="34" charset="0"/>
              <a:cs typeface="Andalus" panose="02020603050405020304" pitchFamily="18" charset="-78"/>
            </a:endParaRPr>
          </a:p>
          <a:p>
            <a:r>
              <a:rPr lang="en-US" sz="1600" dirty="0" smtClean="0">
                <a:latin typeface="Century Gothic" panose="020B0502020202020204" pitchFamily="34" charset="0"/>
                <a:cs typeface="Andalus" panose="02020603050405020304" pitchFamily="18" charset="-78"/>
              </a:rPr>
              <a:t>Entrance </a:t>
            </a:r>
            <a:r>
              <a:rPr lang="en-US" sz="1600" dirty="0">
                <a:latin typeface="Century Gothic" panose="020B0502020202020204" pitchFamily="34" charset="0"/>
                <a:cs typeface="Andalus" panose="02020603050405020304" pitchFamily="18" charset="-78"/>
              </a:rPr>
              <a:t>Fees: </a:t>
            </a:r>
            <a:r>
              <a:rPr lang="en-US" sz="1600" dirty="0" smtClean="0">
                <a:latin typeface="Century Gothic" panose="020B0502020202020204" pitchFamily="34" charset="0"/>
                <a:cs typeface="Andalus" panose="02020603050405020304" pitchFamily="18" charset="-78"/>
              </a:rPr>
              <a:t>$</a:t>
            </a:r>
            <a:r>
              <a:rPr lang="en-US" sz="1600" dirty="0">
                <a:latin typeface="Century Gothic" panose="020B0502020202020204" pitchFamily="34" charset="0"/>
                <a:cs typeface="Andalus" panose="02020603050405020304" pitchFamily="18" charset="-78"/>
              </a:rPr>
              <a:t>10 per </a:t>
            </a:r>
            <a:r>
              <a:rPr lang="en-US" sz="1600" dirty="0" smtClean="0">
                <a:latin typeface="Century Gothic" panose="020B0502020202020204" pitchFamily="34" charset="0"/>
                <a:cs typeface="Andalus" panose="02020603050405020304" pitchFamily="18" charset="-78"/>
              </a:rPr>
              <a:t>Person</a:t>
            </a:r>
          </a:p>
          <a:p>
            <a:r>
              <a:rPr lang="en-US" sz="1600" dirty="0">
                <a:latin typeface="Century Gothic" panose="020B0502020202020204" pitchFamily="34" charset="0"/>
                <a:cs typeface="Andalus" panose="02020603050405020304" pitchFamily="18" charset="-78"/>
              </a:rPr>
              <a:t> </a:t>
            </a:r>
            <a:r>
              <a:rPr lang="en-US" sz="1600" dirty="0" smtClean="0">
                <a:latin typeface="Century Gothic" panose="020B0502020202020204" pitchFamily="34" charset="0"/>
                <a:cs typeface="Andalus" panose="02020603050405020304" pitchFamily="18" charset="-78"/>
              </a:rPr>
              <a:t>                          $</a:t>
            </a:r>
            <a:r>
              <a:rPr lang="en-US" sz="1600" dirty="0">
                <a:latin typeface="Century Gothic" panose="020B0502020202020204" pitchFamily="34" charset="0"/>
                <a:cs typeface="Andalus" panose="02020603050405020304" pitchFamily="18" charset="-78"/>
              </a:rPr>
              <a:t>6 per Person/Group discount for more than 30 people</a:t>
            </a:r>
            <a:r>
              <a:rPr lang="en-US" sz="1600" dirty="0" smtClean="0">
                <a:latin typeface="Century Gothic" panose="020B0502020202020204" pitchFamily="34" charset="0"/>
                <a:cs typeface="Andalus" panose="02020603050405020304" pitchFamily="18" charset="-78"/>
              </a:rPr>
              <a:t>.</a:t>
            </a:r>
            <a:r>
              <a:rPr lang="en-US" sz="1600" dirty="0">
                <a:latin typeface="Century Gothic" panose="020B0502020202020204" pitchFamily="34" charset="0"/>
                <a:cs typeface="Andalus" panose="02020603050405020304" pitchFamily="18" charset="-78"/>
              </a:rPr>
              <a:t>	</a:t>
            </a:r>
            <a:r>
              <a:rPr lang="en-US" sz="1600" b="1" u="sng" dirty="0" smtClean="0">
                <a:latin typeface="Century Gothic" panose="020B0502020202020204" pitchFamily="34" charset="0"/>
                <a:cs typeface="Andalus" panose="02020603050405020304" pitchFamily="18" charset="-78"/>
              </a:rPr>
              <a:t>               </a:t>
            </a:r>
            <a:endParaRPr lang="en-US" sz="1600" b="1" u="sng" dirty="0">
              <a:latin typeface="Century Gothic" panose="020B0502020202020204" pitchFamily="34" charset="0"/>
              <a:cs typeface="Andalus" panose="02020603050405020304" pitchFamily="18" charset="-78"/>
            </a:endParaRPr>
          </a:p>
          <a:p>
            <a:r>
              <a:rPr lang="en-US" sz="1600" b="1" u="sng" dirty="0" smtClean="0">
                <a:latin typeface="Century Gothic" panose="020B0502020202020204" pitchFamily="34" charset="0"/>
                <a:cs typeface="Andalus" panose="02020603050405020304" pitchFamily="18" charset="-78"/>
              </a:rPr>
              <a:t>Itinerary</a:t>
            </a:r>
            <a:endParaRPr lang="en-US" sz="1600" b="1" u="sng" dirty="0">
              <a:latin typeface="Century Gothic" panose="020B0502020202020204" pitchFamily="34" charset="0"/>
              <a:cs typeface="Andalus" panose="02020603050405020304" pitchFamily="18" charset="-78"/>
            </a:endParaRPr>
          </a:p>
          <a:p>
            <a:r>
              <a:rPr lang="en-US" sz="1600" dirty="0">
                <a:latin typeface="Century Gothic" panose="020B0502020202020204" pitchFamily="34" charset="0"/>
                <a:cs typeface="Andalus" panose="02020603050405020304" pitchFamily="18" charset="-78"/>
              </a:rPr>
              <a:t>Depart pier at </a:t>
            </a:r>
            <a:r>
              <a:rPr lang="en-US" sz="1600" dirty="0" smtClean="0">
                <a:latin typeface="Century Gothic" panose="020B0502020202020204" pitchFamily="34" charset="0"/>
                <a:cs typeface="Andalus" panose="02020603050405020304" pitchFamily="18" charset="-78"/>
              </a:rPr>
              <a:t>0630</a:t>
            </a:r>
            <a:endParaRPr lang="en-US" sz="1600" dirty="0">
              <a:latin typeface="Century Gothic" panose="020B0502020202020204" pitchFamily="34" charset="0"/>
              <a:cs typeface="Andalus" panose="02020603050405020304" pitchFamily="18" charset="-78"/>
            </a:endParaRPr>
          </a:p>
          <a:p>
            <a:r>
              <a:rPr lang="en-US" sz="1600" dirty="0">
                <a:latin typeface="Century Gothic" panose="020B0502020202020204" pitchFamily="34" charset="0"/>
                <a:cs typeface="Andalus" panose="02020603050405020304" pitchFamily="18" charset="-78"/>
              </a:rPr>
              <a:t>Depart </a:t>
            </a:r>
            <a:r>
              <a:rPr lang="en-US" sz="1600" dirty="0" err="1" smtClean="0">
                <a:latin typeface="Century Gothic" panose="020B0502020202020204" pitchFamily="34" charset="0"/>
                <a:cs typeface="Andalus" panose="02020603050405020304" pitchFamily="18" charset="-78"/>
              </a:rPr>
              <a:t>Imjingak</a:t>
            </a:r>
            <a:r>
              <a:rPr lang="en-US" sz="1600" dirty="0" smtClean="0">
                <a:latin typeface="Century Gothic" panose="020B0502020202020204" pitchFamily="34" charset="0"/>
                <a:cs typeface="Andalus" panose="02020603050405020304" pitchFamily="18" charset="-78"/>
              </a:rPr>
              <a:t> </a:t>
            </a:r>
            <a:r>
              <a:rPr lang="en-US" sz="1600" dirty="0">
                <a:latin typeface="Century Gothic" panose="020B0502020202020204" pitchFamily="34" charset="0"/>
                <a:cs typeface="Andalus" panose="02020603050405020304" pitchFamily="18" charset="-78"/>
              </a:rPr>
              <a:t>at 1500</a:t>
            </a:r>
          </a:p>
          <a:p>
            <a:r>
              <a:rPr lang="en-US" sz="1600" dirty="0">
                <a:latin typeface="Century Gothic" panose="020B0502020202020204" pitchFamily="34" charset="0"/>
                <a:cs typeface="Andalus" panose="02020603050405020304" pitchFamily="18" charset="-78"/>
              </a:rPr>
              <a:t>Return around </a:t>
            </a:r>
            <a:r>
              <a:rPr lang="en-US" sz="1600" dirty="0" smtClean="0">
                <a:latin typeface="Century Gothic" panose="020B0502020202020204" pitchFamily="34" charset="0"/>
                <a:cs typeface="Andalus" panose="02020603050405020304" pitchFamily="18" charset="-78"/>
              </a:rPr>
              <a:t>1700</a:t>
            </a:r>
          </a:p>
          <a:p>
            <a:endParaRPr lang="en-US" sz="1600" b="1" u="sng" dirty="0">
              <a:latin typeface="Century Gothic" panose="020B0502020202020204" pitchFamily="34" charset="0"/>
              <a:cs typeface="Andalus" panose="02020603050405020304" pitchFamily="18" charset="-78"/>
            </a:endParaRPr>
          </a:p>
          <a:p>
            <a:r>
              <a:rPr lang="en-US" sz="1600" b="1" u="sng" dirty="0">
                <a:latin typeface="Century Gothic" panose="020B0502020202020204" pitchFamily="34" charset="0"/>
                <a:cs typeface="Andalus" panose="02020603050405020304" pitchFamily="18" charset="-78"/>
              </a:rPr>
              <a:t>Notes</a:t>
            </a:r>
          </a:p>
          <a:p>
            <a:r>
              <a:rPr lang="en-US" sz="1600" dirty="0">
                <a:latin typeface="Century Gothic" panose="020B0502020202020204" pitchFamily="34" charset="0"/>
                <a:cs typeface="Andalus" panose="02020603050405020304" pitchFamily="18" charset="-78"/>
              </a:rPr>
              <a:t>Bring Korean Won for meals, snacks and souvenirs.</a:t>
            </a:r>
          </a:p>
          <a:p>
            <a:endParaRPr lang="en-US" sz="1600" b="1" u="sng" dirty="0">
              <a:latin typeface="Century Gothic" panose="020B0502020202020204" pitchFamily="34" charset="0"/>
              <a:cs typeface="Andalus" panose="02020603050405020304" pitchFamily="18" charset="-78"/>
            </a:endParaRPr>
          </a:p>
          <a:p>
            <a:r>
              <a:rPr lang="en-US" sz="1600" b="1" u="sng" dirty="0">
                <a:latin typeface="Century Gothic" panose="020B0502020202020204" pitchFamily="34" charset="0"/>
                <a:cs typeface="Andalus" panose="02020603050405020304" pitchFamily="18" charset="-78"/>
              </a:rPr>
              <a:t>Location </a:t>
            </a:r>
            <a:r>
              <a:rPr lang="en-US" sz="1600" b="1" u="sng" dirty="0" smtClean="0">
                <a:latin typeface="Century Gothic" panose="020B0502020202020204" pitchFamily="34" charset="0"/>
                <a:cs typeface="Andalus" panose="02020603050405020304" pitchFamily="18" charset="-78"/>
              </a:rPr>
              <a:t>Details</a:t>
            </a:r>
          </a:p>
          <a:p>
            <a:r>
              <a:rPr lang="en-US" sz="1600" dirty="0">
                <a:latin typeface="Century Gothic" panose="020B0502020202020204" pitchFamily="34" charset="0"/>
                <a:cs typeface="Andalus" panose="02020603050405020304"/>
              </a:rPr>
              <a:t>o   https://</a:t>
            </a:r>
            <a:r>
              <a:rPr lang="en-US" sz="1600" dirty="0" smtClean="0">
                <a:latin typeface="Century Gothic" panose="020B0502020202020204" pitchFamily="34" charset="0"/>
                <a:cs typeface="Andalus" panose="02020603050405020304"/>
              </a:rPr>
              <a:t>english.visitkorea.or.kr/enu/ATR/SI_EN_3_1_1_1.jsp?cid=264487</a:t>
            </a:r>
          </a:p>
          <a:p>
            <a:r>
              <a:rPr lang="en-US" sz="1600" dirty="0">
                <a:latin typeface="Century Gothic" panose="020B0502020202020204" pitchFamily="34" charset="0"/>
                <a:cs typeface="Andalus" panose="02020603050405020304"/>
              </a:rPr>
              <a:t>o   https://english.visitkorea.or.kr/enu/ATR/SI_EN_3_1_1_1.jsp?cid=264488</a:t>
            </a:r>
          </a:p>
        </p:txBody>
      </p:sp>
      <p:sp>
        <p:nvSpPr>
          <p:cNvPr id="4" name="Rectangle 3"/>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1684" y="5726082"/>
            <a:ext cx="1470983" cy="831867"/>
          </a:xfrm>
          <a:prstGeom prst="rect">
            <a:avLst/>
          </a:prstGeom>
          <a:effectLst>
            <a:glow rad="127000">
              <a:schemeClr val="bg1"/>
            </a:glow>
          </a:effectLst>
        </p:spPr>
      </p:pic>
      <p:sp>
        <p:nvSpPr>
          <p:cNvPr id="2" name="Slide Number Placeholder 1"/>
          <p:cNvSpPr>
            <a:spLocks noGrp="1"/>
          </p:cNvSpPr>
          <p:nvPr>
            <p:ph type="sldNum" sz="quarter" idx="12"/>
          </p:nvPr>
        </p:nvSpPr>
        <p:spPr>
          <a:xfrm>
            <a:off x="8374766" y="6420639"/>
            <a:ext cx="345902" cy="365125"/>
          </a:xfrm>
        </p:spPr>
        <p:txBody>
          <a:bodyPr/>
          <a:lstStyle/>
          <a:p>
            <a:fld id="{A227AB82-4A9F-4798-8E15-E3F9CB11E297}" type="slidenum">
              <a:rPr lang="en-US" sz="1800" smtClean="0">
                <a:solidFill>
                  <a:srgbClr val="002060"/>
                </a:solidFill>
              </a:rPr>
              <a:t>5</a:t>
            </a:fld>
            <a:endParaRPr lang="en-US" sz="1800" dirty="0">
              <a:solidFill>
                <a:srgbClr val="002060"/>
              </a:solidFill>
            </a:endParaRPr>
          </a:p>
        </p:txBody>
      </p:sp>
      <p:sp>
        <p:nvSpPr>
          <p:cNvPr id="5" name="AutoShape 2" descr="Imjingak Resort (파주 임진각(평화누리공원))"/>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8565" y="2168077"/>
            <a:ext cx="3066029" cy="19666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6281" y="66537"/>
            <a:ext cx="2964047" cy="19739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0536" y="4262327"/>
            <a:ext cx="2888459" cy="17998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02316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410228" y="487544"/>
            <a:ext cx="7499353" cy="4801314"/>
          </a:xfrm>
          <a:prstGeom prst="rect">
            <a:avLst/>
          </a:prstGeom>
        </p:spPr>
        <p:txBody>
          <a:bodyPr wrap="square">
            <a:spAutoFit/>
          </a:bodyPr>
          <a:lstStyle/>
          <a:p>
            <a:r>
              <a:rPr lang="en-US" sz="2000" b="1" dirty="0" smtClean="0">
                <a:latin typeface="Century Gothic" panose="020B0502020202020204" pitchFamily="34" charset="0"/>
                <a:cs typeface="Andalus" panose="02020603050405020304" pitchFamily="18" charset="-78"/>
              </a:rPr>
              <a:t>4. </a:t>
            </a:r>
            <a:r>
              <a:rPr lang="en-US" sz="2000" b="1" dirty="0">
                <a:latin typeface="Century Gothic" panose="020B0502020202020204" pitchFamily="34" charset="0"/>
                <a:cs typeface="Andalus" panose="02020603050405020304" pitchFamily="18" charset="-78"/>
              </a:rPr>
              <a:t>Seoul Tours </a:t>
            </a:r>
            <a:r>
              <a:rPr lang="en-US" sz="1600" dirty="0">
                <a:latin typeface="Century Gothic" panose="020B0502020202020204" pitchFamily="34" charset="0"/>
                <a:cs typeface="Andalus" panose="02020603050405020304" pitchFamily="18" charset="-78"/>
              </a:rPr>
              <a:t>(overnight tours can be booked on request)</a:t>
            </a:r>
          </a:p>
          <a:p>
            <a:r>
              <a:rPr lang="en-US" sz="1600" dirty="0">
                <a:latin typeface="Century Gothic" panose="020B0502020202020204" pitchFamily="34" charset="0"/>
                <a:cs typeface="Andalus" panose="02020603050405020304" pitchFamily="18" charset="-78"/>
              </a:rPr>
              <a:t>   --</a:t>
            </a:r>
            <a:r>
              <a:rPr lang="en-US" sz="1600" b="1" dirty="0">
                <a:latin typeface="Century Gothic" panose="020B0502020202020204" pitchFamily="34" charset="0"/>
                <a:cs typeface="Andalus" panose="02020603050405020304" pitchFamily="18" charset="-78"/>
              </a:rPr>
              <a:t>National Museum of Korea: Available 10 people entrance at a time</a:t>
            </a:r>
          </a:p>
          <a:p>
            <a:endParaRPr lang="en-US" sz="1400" b="1" u="sng" dirty="0">
              <a:latin typeface="Century Gothic" panose="020B0502020202020204" pitchFamily="34" charset="0"/>
              <a:cs typeface="Andalus" panose="02020603050405020304" pitchFamily="18" charset="-78"/>
            </a:endParaRPr>
          </a:p>
          <a:p>
            <a:r>
              <a:rPr lang="en-US" sz="1600" b="1" u="sng" dirty="0">
                <a:latin typeface="Century Gothic" panose="020B0502020202020204" pitchFamily="34" charset="0"/>
                <a:cs typeface="Andalus" panose="02020603050405020304" pitchFamily="18" charset="-78"/>
              </a:rPr>
              <a:t>Cost</a:t>
            </a:r>
          </a:p>
          <a:p>
            <a:r>
              <a:rPr lang="en-US" sz="1600" dirty="0">
                <a:latin typeface="Century Gothic" panose="020B0502020202020204" pitchFamily="34" charset="0"/>
                <a:cs typeface="Andalus" panose="02020603050405020304" pitchFamily="18" charset="-78"/>
              </a:rPr>
              <a:t>Bus: Estimated Daily Cost of </a:t>
            </a:r>
            <a:r>
              <a:rPr lang="en-US" sz="1600" dirty="0" smtClean="0">
                <a:latin typeface="Century Gothic" panose="020B0502020202020204" pitchFamily="34" charset="0"/>
                <a:cs typeface="Andalus" panose="02020603050405020304" pitchFamily="18" charset="-78"/>
              </a:rPr>
              <a:t>$1100</a:t>
            </a:r>
          </a:p>
          <a:p>
            <a:r>
              <a:rPr lang="en-US" sz="1600" dirty="0">
                <a:latin typeface="Century Gothic" panose="020B0502020202020204" pitchFamily="34" charset="0"/>
                <a:cs typeface="Andalus" panose="02020603050405020304" pitchFamily="18" charset="-78"/>
              </a:rPr>
              <a:t>English translator/guide: </a:t>
            </a:r>
            <a:r>
              <a:rPr lang="en-US" sz="1600" dirty="0" smtClean="0">
                <a:latin typeface="Century Gothic" panose="020B0502020202020204" pitchFamily="34" charset="0"/>
                <a:cs typeface="Andalus" panose="02020603050405020304" pitchFamily="18" charset="-78"/>
              </a:rPr>
              <a:t>$350</a:t>
            </a:r>
            <a:endParaRPr lang="en-US" sz="1600" dirty="0">
              <a:latin typeface="Century Gothic" panose="020B0502020202020204" pitchFamily="34" charset="0"/>
              <a:cs typeface="Andalus" panose="02020603050405020304" pitchFamily="18" charset="-78"/>
            </a:endParaRPr>
          </a:p>
          <a:p>
            <a:r>
              <a:rPr lang="en-US" sz="1600" dirty="0">
                <a:latin typeface="Century Gothic" panose="020B0502020202020204" pitchFamily="34" charset="0"/>
                <a:cs typeface="Andalus" panose="02020603050405020304" pitchFamily="18" charset="-78"/>
              </a:rPr>
              <a:t>Entrance Fees: Range from </a:t>
            </a:r>
            <a:r>
              <a:rPr lang="en-US" sz="1600" dirty="0" smtClean="0">
                <a:latin typeface="Century Gothic" panose="020B0502020202020204" pitchFamily="34" charset="0"/>
                <a:cs typeface="Andalus" panose="02020603050405020304" pitchFamily="18" charset="-78"/>
              </a:rPr>
              <a:t>$3 </a:t>
            </a:r>
            <a:r>
              <a:rPr lang="en-US" sz="1600" dirty="0">
                <a:latin typeface="Century Gothic" panose="020B0502020202020204" pitchFamily="34" charset="0"/>
                <a:cs typeface="Andalus" panose="02020603050405020304" pitchFamily="18" charset="-78"/>
              </a:rPr>
              <a:t>- $25 based on customer requests. </a:t>
            </a:r>
          </a:p>
          <a:p>
            <a:endParaRPr lang="en-US" sz="1600" b="1" u="sng" dirty="0">
              <a:latin typeface="Century Gothic" panose="020B0502020202020204" pitchFamily="34" charset="0"/>
              <a:cs typeface="Andalus" panose="02020603050405020304" pitchFamily="18" charset="-78"/>
            </a:endParaRPr>
          </a:p>
          <a:p>
            <a:r>
              <a:rPr lang="en-US" sz="1600" b="1" u="sng" dirty="0">
                <a:latin typeface="Century Gothic" panose="020B0502020202020204" pitchFamily="34" charset="0"/>
                <a:cs typeface="Andalus" panose="02020603050405020304" pitchFamily="18" charset="-78"/>
              </a:rPr>
              <a:t>Itinerary</a:t>
            </a:r>
            <a:r>
              <a:rPr lang="en-US" sz="1600" b="1" dirty="0">
                <a:latin typeface="Century Gothic" panose="020B0502020202020204" pitchFamily="34" charset="0"/>
                <a:cs typeface="Andalus" panose="02020603050405020304" pitchFamily="18" charset="-78"/>
              </a:rPr>
              <a:t> </a:t>
            </a:r>
            <a:endParaRPr lang="en-US" sz="1600" b="1" u="sng" dirty="0">
              <a:latin typeface="Century Gothic" panose="020B0502020202020204" pitchFamily="34" charset="0"/>
              <a:cs typeface="Andalus" panose="02020603050405020304" pitchFamily="18" charset="-78"/>
            </a:endParaRPr>
          </a:p>
          <a:p>
            <a:r>
              <a:rPr lang="en-US" sz="1600" dirty="0">
                <a:latin typeface="Century Gothic" panose="020B0502020202020204" pitchFamily="34" charset="0"/>
                <a:cs typeface="Andalus" panose="02020603050405020304" pitchFamily="18" charset="-78"/>
              </a:rPr>
              <a:t>Bus departure and return based on request.</a:t>
            </a:r>
          </a:p>
          <a:p>
            <a:r>
              <a:rPr lang="en-US" sz="1600" dirty="0">
                <a:latin typeface="Century Gothic" panose="020B0502020202020204" pitchFamily="34" charset="0"/>
                <a:cs typeface="Andalus" panose="02020603050405020304" pitchFamily="18" charset="-78"/>
              </a:rPr>
              <a:t>Travel Time: ~2 hours one way </a:t>
            </a:r>
          </a:p>
          <a:p>
            <a:endParaRPr lang="en-US" sz="1600" b="1" u="sng" dirty="0">
              <a:latin typeface="Century Gothic" panose="020B0502020202020204" pitchFamily="34" charset="0"/>
              <a:cs typeface="Andalus" panose="02020603050405020304" pitchFamily="18" charset="-78"/>
            </a:endParaRPr>
          </a:p>
          <a:p>
            <a:r>
              <a:rPr lang="en-US" sz="1600" b="1" u="sng" dirty="0">
                <a:latin typeface="Century Gothic" panose="020B0502020202020204" pitchFamily="34" charset="0"/>
                <a:cs typeface="Andalus" panose="02020603050405020304" pitchFamily="18" charset="-78"/>
              </a:rPr>
              <a:t>Notes </a:t>
            </a:r>
          </a:p>
          <a:p>
            <a:r>
              <a:rPr lang="en-US" sz="1600" dirty="0">
                <a:latin typeface="Century Gothic" panose="020B0502020202020204" pitchFamily="34" charset="0"/>
                <a:cs typeface="Andalus" panose="02020603050405020304" pitchFamily="18" charset="-78"/>
              </a:rPr>
              <a:t>Bring Korean Won for meals, snacks and souvenirs.</a:t>
            </a:r>
          </a:p>
          <a:p>
            <a:endParaRPr lang="en-US" sz="1600" b="1" u="sng" dirty="0">
              <a:latin typeface="Century Gothic" panose="020B0502020202020204" pitchFamily="34" charset="0"/>
              <a:cs typeface="Andalus" panose="02020603050405020304" pitchFamily="18" charset="-78"/>
            </a:endParaRPr>
          </a:p>
          <a:p>
            <a:r>
              <a:rPr lang="en-US" sz="1600" b="1" u="sng" dirty="0">
                <a:latin typeface="Century Gothic" panose="020B0502020202020204" pitchFamily="34" charset="0"/>
                <a:cs typeface="Andalus" panose="02020603050405020304" pitchFamily="18" charset="-78"/>
              </a:rPr>
              <a:t>Location Details</a:t>
            </a:r>
          </a:p>
          <a:p>
            <a:r>
              <a:rPr lang="en-US" sz="1600" dirty="0">
                <a:latin typeface="Century Gothic" panose="020B0502020202020204" pitchFamily="34" charset="0"/>
                <a:cs typeface="Andalus" panose="02020603050405020304" pitchFamily="18" charset="-78"/>
              </a:rPr>
              <a:t>   o    http://www.visitseoul.net/en/index.do</a:t>
            </a:r>
          </a:p>
          <a:p>
            <a:r>
              <a:rPr lang="en-US" sz="1600" dirty="0">
                <a:latin typeface="Century Gothic" panose="020B0502020202020204" pitchFamily="34" charset="0"/>
                <a:cs typeface="Andalus" panose="02020603050405020304" pitchFamily="18" charset="-78"/>
              </a:rPr>
              <a:t>   o    http://english.visitkorea.or.kr/enu/index.kto </a:t>
            </a:r>
          </a:p>
          <a:p>
            <a:endParaRPr lang="en-US" sz="1600" dirty="0">
              <a:latin typeface="Century Gothic" panose="020B0502020202020204" pitchFamily="34" charset="0"/>
              <a:cs typeface="Andalus" panose="02020603050405020304" pitchFamily="18" charset="-78"/>
            </a:endParaRPr>
          </a:p>
        </p:txBody>
      </p:sp>
      <p:sp>
        <p:nvSpPr>
          <p:cNvPr id="4" name="Rectangle 3"/>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146" name="Picture 2" descr="Myeongd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6722" y="5019896"/>
            <a:ext cx="2262841" cy="1346499"/>
          </a:xfrm>
          <a:prstGeom prst="rect">
            <a:avLst/>
          </a:prstGeom>
          <a:noFill/>
          <a:ln w="6350">
            <a:solidFill>
              <a:srgbClr val="000000"/>
            </a:solidFill>
            <a:miter lim="800000"/>
            <a:headEnd/>
            <a:tailEnd/>
          </a:ln>
          <a:effectLst>
            <a:outerShdw dist="35921" dir="2700000" algn="ctr" rotWithShape="0">
              <a:srgbClr val="808080"/>
            </a:outerShdw>
            <a:softEdge rad="63500"/>
          </a:effectLst>
          <a:extLst>
            <a:ext uri="{909E8E84-426E-40DD-AFC4-6F175D3DCCD1}">
              <a14:hiddenFill xmlns:a14="http://schemas.microsoft.com/office/drawing/2010/main">
                <a:solidFill>
                  <a:srgbClr val="FFFFFF"/>
                </a:solidFill>
              </a14:hiddenFill>
            </a:ext>
          </a:extLst>
        </p:spPr>
      </p:pic>
      <p:pic>
        <p:nvPicPr>
          <p:cNvPr id="6147" name="Picture 3" descr="SeoulT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2710" y="3921651"/>
            <a:ext cx="1946353" cy="2374899"/>
          </a:xfrm>
          <a:prstGeom prst="rect">
            <a:avLst/>
          </a:prstGeom>
          <a:noFill/>
          <a:ln w="6350">
            <a:solidFill>
              <a:srgbClr val="000000"/>
            </a:solidFill>
            <a:miter lim="800000"/>
            <a:headEnd/>
            <a:tailEnd/>
          </a:ln>
          <a:effectLst>
            <a:outerShdw dist="35921" dir="2700000" algn="ctr" rotWithShape="0">
              <a:srgbClr val="808080"/>
            </a:outerShdw>
            <a:softEdge rad="63500"/>
          </a:effectLst>
          <a:extLst>
            <a:ext uri="{909E8E84-426E-40DD-AFC4-6F175D3DCCD1}">
              <a14:hiddenFill xmlns:a14="http://schemas.microsoft.com/office/drawing/2010/main">
                <a:solidFill>
                  <a:srgbClr val="FFFFFF"/>
                </a:solidFill>
              </a14:hiddenFill>
            </a:ext>
          </a:extLst>
        </p:spPr>
      </p:pic>
      <p:pic>
        <p:nvPicPr>
          <p:cNvPr id="6150" name="Picture 6" descr="national museum of korea"/>
          <p:cNvPicPr>
            <a:picLocks noChangeAspect="1" noChangeArrowheads="1"/>
          </p:cNvPicPr>
          <p:nvPr/>
        </p:nvPicPr>
        <p:blipFill>
          <a:blip r:embed="rId5">
            <a:extLst>
              <a:ext uri="{28A0092B-C50C-407E-A947-70E740481C1C}">
                <a14:useLocalDpi xmlns:a14="http://schemas.microsoft.com/office/drawing/2010/main" val="0"/>
              </a:ext>
            </a:extLst>
          </a:blip>
          <a:srcRect t="11734" b="11734"/>
          <a:stretch>
            <a:fillRect/>
          </a:stretch>
        </p:blipFill>
        <p:spPr bwMode="auto">
          <a:xfrm>
            <a:off x="1603320" y="5019896"/>
            <a:ext cx="2350771" cy="1338983"/>
          </a:xfrm>
          <a:prstGeom prst="rect">
            <a:avLst/>
          </a:prstGeom>
          <a:noFill/>
          <a:ln w="6350">
            <a:solidFill>
              <a:srgbClr val="000000"/>
            </a:solidFill>
            <a:miter lim="800000"/>
            <a:headEnd/>
            <a:tailEnd/>
          </a:ln>
          <a:effectLst>
            <a:outerShdw dist="35921" dir="2700000" algn="ctr" rotWithShape="0">
              <a:srgbClr val="808080"/>
            </a:outerShdw>
            <a:softEdge rad="63500"/>
          </a:effectLst>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603320" y="6398785"/>
            <a:ext cx="2362201" cy="276999"/>
          </a:xfrm>
          <a:prstGeom prst="rect">
            <a:avLst/>
          </a:prstGeom>
          <a:noFill/>
        </p:spPr>
        <p:txBody>
          <a:bodyPr wrap="square" rtlCol="0">
            <a:spAutoFit/>
          </a:bodyPr>
          <a:lstStyle/>
          <a:p>
            <a:pPr algn="ctr"/>
            <a:r>
              <a:rPr lang="en-US" sz="1200" b="1" dirty="0">
                <a:latin typeface="Century Gothic" panose="020B0502020202020204" pitchFamily="34" charset="0"/>
                <a:cs typeface="Andalus" panose="02020603050405020304" pitchFamily="18" charset="-78"/>
              </a:rPr>
              <a:t>National Museum of Korea</a:t>
            </a:r>
          </a:p>
        </p:txBody>
      </p:sp>
      <p:sp>
        <p:nvSpPr>
          <p:cNvPr id="19" name="TextBox 18"/>
          <p:cNvSpPr txBox="1"/>
          <p:nvPr/>
        </p:nvSpPr>
        <p:spPr>
          <a:xfrm>
            <a:off x="4507671" y="6398784"/>
            <a:ext cx="2056389" cy="276999"/>
          </a:xfrm>
          <a:prstGeom prst="rect">
            <a:avLst/>
          </a:prstGeom>
          <a:noFill/>
        </p:spPr>
        <p:txBody>
          <a:bodyPr wrap="square" rtlCol="0">
            <a:spAutoFit/>
          </a:bodyPr>
          <a:lstStyle/>
          <a:p>
            <a:pPr algn="ctr"/>
            <a:r>
              <a:rPr lang="en-US" sz="1200" b="1" dirty="0" err="1">
                <a:latin typeface="Century Gothic" panose="020B0502020202020204" pitchFamily="34" charset="0"/>
                <a:cs typeface="Andalus" panose="02020603050405020304" pitchFamily="18" charset="-78"/>
              </a:rPr>
              <a:t>Myeongdong</a:t>
            </a:r>
            <a:r>
              <a:rPr lang="en-US" sz="1200" b="1" dirty="0">
                <a:latin typeface="Century Gothic" panose="020B0502020202020204" pitchFamily="34" charset="0"/>
                <a:cs typeface="Andalus" panose="02020603050405020304" pitchFamily="18" charset="-78"/>
              </a:rPr>
              <a:t> Shopping</a:t>
            </a:r>
          </a:p>
        </p:txBody>
      </p:sp>
      <p:sp>
        <p:nvSpPr>
          <p:cNvPr id="20" name="TextBox 19"/>
          <p:cNvSpPr txBox="1"/>
          <p:nvPr/>
        </p:nvSpPr>
        <p:spPr>
          <a:xfrm>
            <a:off x="7416568" y="2812750"/>
            <a:ext cx="3088936" cy="400110"/>
          </a:xfrm>
          <a:prstGeom prst="rect">
            <a:avLst/>
          </a:prstGeom>
          <a:noFill/>
        </p:spPr>
        <p:txBody>
          <a:bodyPr wrap="square" rtlCol="0">
            <a:spAutoFit/>
          </a:bodyPr>
          <a:lstStyle/>
          <a:p>
            <a:pPr algn="ctr"/>
            <a:r>
              <a:rPr lang="en-US" sz="1200" b="1" dirty="0" err="1">
                <a:latin typeface="Century Gothic" panose="020B0502020202020204" pitchFamily="34" charset="0"/>
                <a:cs typeface="Andalus" panose="02020603050405020304" pitchFamily="18" charset="-78"/>
              </a:rPr>
              <a:t>Gyeongbok</a:t>
            </a:r>
            <a:r>
              <a:rPr lang="en-US" sz="1200" b="1" dirty="0">
                <a:latin typeface="Century Gothic" panose="020B0502020202020204" pitchFamily="34" charset="0"/>
                <a:cs typeface="Andalus" panose="02020603050405020304" pitchFamily="18" charset="-78"/>
              </a:rPr>
              <a:t> Palace</a:t>
            </a:r>
            <a:endParaRPr lang="en-US" sz="800" b="1" dirty="0">
              <a:latin typeface="Century Gothic" panose="020B0502020202020204" pitchFamily="34" charset="0"/>
              <a:cs typeface="Andalus" panose="02020603050405020304" pitchFamily="18" charset="-78"/>
            </a:endParaRPr>
          </a:p>
          <a:p>
            <a:pPr algn="ctr"/>
            <a:r>
              <a:rPr lang="en-US" sz="800" b="1" dirty="0">
                <a:latin typeface="Century Gothic" panose="020B0502020202020204" pitchFamily="34" charset="0"/>
                <a:cs typeface="Andalus" panose="02020603050405020304" pitchFamily="18" charset="-78"/>
              </a:rPr>
              <a:t>Closed Tues. </a:t>
            </a:r>
          </a:p>
        </p:txBody>
      </p:sp>
      <p:sp>
        <p:nvSpPr>
          <p:cNvPr id="21" name="TextBox 20"/>
          <p:cNvSpPr txBox="1"/>
          <p:nvPr/>
        </p:nvSpPr>
        <p:spPr>
          <a:xfrm>
            <a:off x="7062194" y="6339524"/>
            <a:ext cx="1847387" cy="276999"/>
          </a:xfrm>
          <a:prstGeom prst="rect">
            <a:avLst/>
          </a:prstGeom>
          <a:noFill/>
        </p:spPr>
        <p:txBody>
          <a:bodyPr wrap="square" rtlCol="0">
            <a:spAutoFit/>
          </a:bodyPr>
          <a:lstStyle/>
          <a:p>
            <a:pPr algn="ctr"/>
            <a:r>
              <a:rPr lang="en-US" sz="1200" b="1" dirty="0">
                <a:latin typeface="Century Gothic" panose="020B0502020202020204" pitchFamily="34" charset="0"/>
                <a:cs typeface="Andalus" panose="02020603050405020304" pitchFamily="18" charset="-78"/>
              </a:rPr>
              <a:t>Seoul Tower</a:t>
            </a:r>
          </a:p>
        </p:txBody>
      </p:sp>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92220" y="5566918"/>
            <a:ext cx="1626569" cy="831867"/>
          </a:xfrm>
          <a:prstGeom prst="rect">
            <a:avLst/>
          </a:prstGeom>
          <a:effectLst>
            <a:glow rad="127000">
              <a:schemeClr val="bg1"/>
            </a:glow>
          </a:effectLst>
        </p:spPr>
      </p:pic>
      <p:sp>
        <p:nvSpPr>
          <p:cNvPr id="15" name="TextBox 14">
            <a:extLst>
              <a:ext uri="{FF2B5EF4-FFF2-40B4-BE49-F238E27FC236}">
                <a16:creationId xmlns:a16="http://schemas.microsoft.com/office/drawing/2014/main" id="{AC169339-ED7E-4711-BA16-74AFCD64C6A6}"/>
              </a:ext>
            </a:extLst>
          </p:cNvPr>
          <p:cNvSpPr txBox="1"/>
          <p:nvPr/>
        </p:nvSpPr>
        <p:spPr>
          <a:xfrm>
            <a:off x="9550678" y="2812750"/>
            <a:ext cx="3052699" cy="400110"/>
          </a:xfrm>
          <a:prstGeom prst="rect">
            <a:avLst/>
          </a:prstGeom>
          <a:noFill/>
        </p:spPr>
        <p:txBody>
          <a:bodyPr wrap="square" rtlCol="0">
            <a:spAutoFit/>
          </a:bodyPr>
          <a:lstStyle/>
          <a:p>
            <a:pPr algn="ctr"/>
            <a:r>
              <a:rPr lang="en-US" sz="1200" b="1" dirty="0" err="1">
                <a:solidFill>
                  <a:schemeClr val="bg1"/>
                </a:solidFill>
                <a:latin typeface="Century Gothic" panose="020B0502020202020204" pitchFamily="34" charset="0"/>
                <a:cs typeface="Andalus" panose="02020603050405020304" pitchFamily="18" charset="-78"/>
              </a:rPr>
              <a:t>Changdeokung</a:t>
            </a:r>
            <a:r>
              <a:rPr lang="en-US" sz="1200" b="1" dirty="0">
                <a:solidFill>
                  <a:schemeClr val="bg1"/>
                </a:solidFill>
                <a:latin typeface="Century Gothic" panose="020B0502020202020204" pitchFamily="34" charset="0"/>
                <a:cs typeface="Andalus" panose="02020603050405020304" pitchFamily="18" charset="-78"/>
              </a:rPr>
              <a:t> Palace</a:t>
            </a:r>
          </a:p>
          <a:p>
            <a:pPr algn="ctr"/>
            <a:r>
              <a:rPr lang="en-US" sz="800" b="1" dirty="0">
                <a:solidFill>
                  <a:schemeClr val="bg1"/>
                </a:solidFill>
                <a:latin typeface="Century Gothic" panose="020B0502020202020204" pitchFamily="34" charset="0"/>
                <a:cs typeface="Andalus" panose="02020603050405020304" pitchFamily="18" charset="-78"/>
              </a:rPr>
              <a:t>Closed Mon.</a:t>
            </a: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39877" y="1001547"/>
            <a:ext cx="3076579" cy="1743075"/>
          </a:xfrm>
          <a:prstGeom prst="rect">
            <a:avLst/>
          </a:prstGeom>
          <a:effectLst>
            <a:softEdge rad="63500"/>
          </a:effectLst>
        </p:spPr>
      </p:pic>
      <p:sp>
        <p:nvSpPr>
          <p:cNvPr id="3" name="Slide Number Placeholder 2"/>
          <p:cNvSpPr>
            <a:spLocks noGrp="1"/>
          </p:cNvSpPr>
          <p:nvPr>
            <p:ph type="sldNum" sz="quarter" idx="12"/>
          </p:nvPr>
        </p:nvSpPr>
        <p:spPr>
          <a:xfrm>
            <a:off x="11633200" y="6358879"/>
            <a:ext cx="329038" cy="365125"/>
          </a:xfrm>
        </p:spPr>
        <p:txBody>
          <a:bodyPr/>
          <a:lstStyle/>
          <a:p>
            <a:fld id="{A227AB82-4A9F-4798-8E15-E3F9CB11E297}" type="slidenum">
              <a:rPr lang="en-US" sz="1800" smtClean="0">
                <a:solidFill>
                  <a:schemeClr val="bg1"/>
                </a:solidFill>
              </a:rPr>
              <a:t>6</a:t>
            </a:fld>
            <a:endParaRPr lang="en-US" sz="1800" dirty="0">
              <a:solidFill>
                <a:schemeClr val="bg1"/>
              </a:solidFill>
            </a:endParaRPr>
          </a:p>
        </p:txBody>
      </p:sp>
      <p:sp>
        <p:nvSpPr>
          <p:cNvPr id="16" name="TextBox 15"/>
          <p:cNvSpPr txBox="1"/>
          <p:nvPr/>
        </p:nvSpPr>
        <p:spPr>
          <a:xfrm>
            <a:off x="9697743" y="2874305"/>
            <a:ext cx="486788" cy="276999"/>
          </a:xfrm>
          <a:prstGeom prst="rect">
            <a:avLst/>
          </a:prstGeom>
          <a:noFill/>
        </p:spPr>
        <p:txBody>
          <a:bodyPr wrap="square" rtlCol="0">
            <a:spAutoFit/>
          </a:bodyPr>
          <a:lstStyle/>
          <a:p>
            <a:pPr algn="ctr"/>
            <a:r>
              <a:rPr lang="en-US" sz="1200" b="1" dirty="0">
                <a:latin typeface="Century Gothic" panose="020B0502020202020204" pitchFamily="34" charset="0"/>
                <a:cs typeface="Andalus" panose="02020603050405020304" pitchFamily="18" charset="-78"/>
              </a:rPr>
              <a:t>OR</a:t>
            </a:r>
            <a:endParaRPr lang="en-US" sz="800" b="1" dirty="0">
              <a:latin typeface="Century Gothic" panose="020B0502020202020204" pitchFamily="34" charset="0"/>
              <a:cs typeface="Andalus" panose="02020603050405020304" pitchFamily="18" charset="-78"/>
            </a:endParaRPr>
          </a:p>
        </p:txBody>
      </p:sp>
    </p:spTree>
    <p:extLst>
      <p:ext uri="{BB962C8B-B14F-4D97-AF65-F5344CB8AC3E}">
        <p14:creationId xmlns:p14="http://schemas.microsoft.com/office/powerpoint/2010/main" val="3442400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851825" y="155326"/>
            <a:ext cx="7698258" cy="5816977"/>
          </a:xfrm>
          <a:prstGeom prst="rect">
            <a:avLst/>
          </a:prstGeom>
        </p:spPr>
        <p:txBody>
          <a:bodyPr wrap="square">
            <a:spAutoFit/>
          </a:bodyPr>
          <a:lstStyle/>
          <a:p>
            <a:r>
              <a:rPr lang="en-US" sz="2000" b="1" dirty="0" smtClean="0">
                <a:latin typeface="Arial" panose="020B0604020202020204" pitchFamily="34" charset="0"/>
                <a:cs typeface="Arial" panose="020B0604020202020204" pitchFamily="34" charset="0"/>
              </a:rPr>
              <a:t>5. </a:t>
            </a:r>
            <a:r>
              <a:rPr lang="en-US" sz="2000" b="1" dirty="0">
                <a:latin typeface="Arial" panose="020B0604020202020204" pitchFamily="34" charset="0"/>
                <a:cs typeface="Arial" panose="020B0604020202020204" pitchFamily="34" charset="0"/>
              </a:rPr>
              <a:t>Seoul – Room Reservation</a:t>
            </a:r>
          </a:p>
          <a:p>
            <a:r>
              <a:rPr lang="en-US" sz="1600" dirty="0">
                <a:latin typeface="Arial" panose="020B0604020202020204" pitchFamily="34" charset="0"/>
                <a:cs typeface="Arial" panose="020B0604020202020204" pitchFamily="34" charset="0"/>
              </a:rPr>
              <a:t>Navy MWR Korea assists in making individual and group reservations at Dragon Hill Lodge with special room rates!</a:t>
            </a:r>
          </a:p>
          <a:p>
            <a:endParaRPr lang="en-US" sz="1600" dirty="0">
              <a:latin typeface="Arial" panose="020B0604020202020204" pitchFamily="34" charset="0"/>
              <a:cs typeface="Arial" panose="020B0604020202020204" pitchFamily="34" charset="0"/>
            </a:endParaRPr>
          </a:p>
          <a:p>
            <a:r>
              <a:rPr lang="en-US" sz="1600" b="1" u="sng" dirty="0">
                <a:latin typeface="Arial" panose="020B0604020202020204" pitchFamily="34" charset="0"/>
                <a:cs typeface="Arial" panose="020B0604020202020204" pitchFamily="34" charset="0"/>
              </a:rPr>
              <a:t>Cost</a:t>
            </a:r>
          </a:p>
          <a:p>
            <a:r>
              <a:rPr lang="en-US" sz="1600" dirty="0">
                <a:latin typeface="Arial" panose="020B0604020202020204" pitchFamily="34" charset="0"/>
                <a:cs typeface="Arial" panose="020B0604020202020204" pitchFamily="34" charset="0"/>
              </a:rPr>
              <a:t>Room rates as noted below. Maximum of two people per room recommended.</a:t>
            </a:r>
          </a:p>
          <a:p>
            <a:r>
              <a:rPr lang="en-US" sz="1600" dirty="0">
                <a:latin typeface="Arial" panose="020B0604020202020204" pitchFamily="34" charset="0"/>
                <a:cs typeface="Arial" panose="020B0604020202020204" pitchFamily="34" charset="0"/>
              </a:rPr>
              <a:t>E1-E6: $80.00 </a:t>
            </a:r>
          </a:p>
          <a:p>
            <a:r>
              <a:rPr lang="en-US" sz="1600" dirty="0">
                <a:latin typeface="Arial" panose="020B0604020202020204" pitchFamily="34" charset="0"/>
                <a:cs typeface="Arial" panose="020B0604020202020204" pitchFamily="34" charset="0"/>
              </a:rPr>
              <a:t>E7-E9/WO1-CW3/O1-O3 : $94.00</a:t>
            </a:r>
          </a:p>
          <a:p>
            <a:r>
              <a:rPr lang="en-US" sz="1600" dirty="0">
                <a:latin typeface="Arial" panose="020B0604020202020204" pitchFamily="34" charset="0"/>
                <a:cs typeface="Arial" panose="020B0604020202020204" pitchFamily="34" charset="0"/>
              </a:rPr>
              <a:t>CW4-CW5/O4-O10/CIVILIAN: $108.00</a:t>
            </a:r>
          </a:p>
          <a:p>
            <a:endParaRPr lang="en-US" sz="1600" b="1" u="sng" dirty="0">
              <a:latin typeface="Arial" panose="020B0604020202020204" pitchFamily="34" charset="0"/>
              <a:cs typeface="Arial" panose="020B0604020202020204" pitchFamily="34" charset="0"/>
            </a:endParaRPr>
          </a:p>
          <a:p>
            <a:r>
              <a:rPr lang="en-US" sz="1600" b="1" u="sng" dirty="0">
                <a:latin typeface="Arial" panose="020B0604020202020204" pitchFamily="34" charset="0"/>
                <a:cs typeface="Arial" panose="020B0604020202020204" pitchFamily="34" charset="0"/>
              </a:rPr>
              <a:t>Itinerary </a:t>
            </a:r>
          </a:p>
          <a:p>
            <a:r>
              <a:rPr lang="en-US" sz="1600" dirty="0">
                <a:latin typeface="Arial" panose="020B0604020202020204" pitchFamily="34" charset="0"/>
                <a:cs typeface="Arial" panose="020B0604020202020204" pitchFamily="34" charset="0"/>
              </a:rPr>
              <a:t>Bus departure and return times can be arranged based on request.</a:t>
            </a:r>
          </a:p>
          <a:p>
            <a:endParaRPr lang="en-US" sz="1600" b="1" u="sng" dirty="0">
              <a:latin typeface="Arial" panose="020B0604020202020204" pitchFamily="34" charset="0"/>
              <a:cs typeface="Arial" panose="020B0604020202020204" pitchFamily="34" charset="0"/>
            </a:endParaRPr>
          </a:p>
          <a:p>
            <a:r>
              <a:rPr lang="en-US" sz="1600" b="1" u="sng" dirty="0">
                <a:latin typeface="Arial" panose="020B0604020202020204" pitchFamily="34" charset="0"/>
                <a:cs typeface="Arial" panose="020B0604020202020204" pitchFamily="34" charset="0"/>
              </a:rPr>
              <a:t>Notes </a:t>
            </a:r>
          </a:p>
          <a:p>
            <a:r>
              <a:rPr lang="en-US" sz="1600" dirty="0">
                <a:latin typeface="Arial" panose="020B0604020202020204" pitchFamily="34" charset="0"/>
                <a:cs typeface="Arial" panose="020B0604020202020204" pitchFamily="34" charset="0"/>
              </a:rPr>
              <a:t>Travel Time: ~2 hours one way</a:t>
            </a:r>
          </a:p>
          <a:p>
            <a:r>
              <a:rPr lang="en-US" sz="1600" dirty="0">
                <a:latin typeface="Arial" panose="020B0604020202020204" pitchFamily="34" charset="0"/>
                <a:cs typeface="Arial" panose="020B0604020202020204" pitchFamily="34" charset="0"/>
              </a:rPr>
              <a:t>Bring Korean Won for meals, snacks and souvenirs.</a:t>
            </a:r>
          </a:p>
          <a:p>
            <a:r>
              <a:rPr lang="en-US" sz="1600" dirty="0">
                <a:latin typeface="Arial" panose="020B0604020202020204" pitchFamily="34" charset="0"/>
                <a:cs typeface="Arial" panose="020B0604020202020204" pitchFamily="34" charset="0"/>
              </a:rPr>
              <a:t>Dragon Hill Lodge accepts U.S. Dollars </a:t>
            </a:r>
          </a:p>
          <a:p>
            <a:r>
              <a:rPr lang="en-US" sz="1600" dirty="0">
                <a:latin typeface="Arial" panose="020B0604020202020204" pitchFamily="34" charset="0"/>
                <a:cs typeface="Arial" panose="020B0604020202020204" pitchFamily="34" charset="0"/>
              </a:rPr>
              <a:t>110v electricity and has a small exchange on property</a:t>
            </a:r>
          </a:p>
          <a:p>
            <a:r>
              <a:rPr lang="en-US" sz="1600" dirty="0">
                <a:latin typeface="Arial" panose="020B0604020202020204" pitchFamily="34" charset="0"/>
                <a:cs typeface="Arial" panose="020B0604020202020204" pitchFamily="34" charset="0"/>
              </a:rPr>
              <a:t>Check below website for details and room amenities.</a:t>
            </a:r>
          </a:p>
          <a:p>
            <a:endParaRPr lang="en-US" sz="1600" b="1" u="sng" dirty="0">
              <a:latin typeface="Arial" panose="020B0604020202020204" pitchFamily="34" charset="0"/>
              <a:cs typeface="Arial" panose="020B0604020202020204" pitchFamily="34" charset="0"/>
            </a:endParaRPr>
          </a:p>
          <a:p>
            <a:r>
              <a:rPr lang="en-US" sz="1600" b="1" u="sng" dirty="0">
                <a:latin typeface="Arial" panose="020B0604020202020204" pitchFamily="34" charset="0"/>
                <a:cs typeface="Arial" panose="020B0604020202020204" pitchFamily="34" charset="0"/>
              </a:rPr>
              <a:t>Location Details</a:t>
            </a:r>
          </a:p>
          <a:p>
            <a:pPr marL="285750" indent="-285750">
              <a:buFont typeface="Courier New" panose="02070309020205020404" pitchFamily="49" charset="0"/>
              <a:buChar char="o"/>
            </a:pPr>
            <a:r>
              <a:rPr lang="en-US" sz="1600" dirty="0">
                <a:latin typeface="Arial" panose="020B0604020202020204" pitchFamily="34" charset="0"/>
                <a:cs typeface="Arial" panose="020B0604020202020204" pitchFamily="34" charset="0"/>
              </a:rPr>
              <a:t>http://www.dragonhilllodge.com/</a:t>
            </a:r>
          </a:p>
          <a:p>
            <a:pPr marL="285750" indent="-285750">
              <a:buFont typeface="Courier New" panose="02070309020205020404" pitchFamily="49" charset="0"/>
              <a:buChar char="o"/>
            </a:pPr>
            <a:r>
              <a:rPr lang="en-US" sz="1600" dirty="0">
                <a:latin typeface="Arial" panose="020B0604020202020204" pitchFamily="34" charset="0"/>
                <a:cs typeface="Arial" panose="020B0604020202020204" pitchFamily="34" charset="0"/>
              </a:rPr>
              <a:t>https://yongsan.armymwr.com/</a:t>
            </a:r>
          </a:p>
        </p:txBody>
      </p:sp>
      <p:sp>
        <p:nvSpPr>
          <p:cNvPr id="4" name="Rectangle 3"/>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1684" y="5726082"/>
            <a:ext cx="1470983" cy="831867"/>
          </a:xfrm>
          <a:prstGeom prst="rect">
            <a:avLst/>
          </a:prstGeom>
          <a:effectLst>
            <a:glow rad="127000">
              <a:schemeClr val="bg1"/>
            </a:glow>
          </a:effec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1810" y="1851784"/>
            <a:ext cx="4268365" cy="3719512"/>
          </a:xfrm>
          <a:prstGeom prst="rect">
            <a:avLst/>
          </a:prstGeom>
          <a:effectLst>
            <a:softEdge rad="63500"/>
          </a:effectLst>
        </p:spPr>
      </p:pic>
      <p:sp>
        <p:nvSpPr>
          <p:cNvPr id="2" name="Slide Number Placeholder 1"/>
          <p:cNvSpPr>
            <a:spLocks noGrp="1"/>
          </p:cNvSpPr>
          <p:nvPr>
            <p:ph type="sldNum" sz="quarter" idx="12"/>
          </p:nvPr>
        </p:nvSpPr>
        <p:spPr>
          <a:xfrm>
            <a:off x="5626100" y="6470394"/>
            <a:ext cx="345902" cy="365125"/>
          </a:xfrm>
        </p:spPr>
        <p:txBody>
          <a:bodyPr/>
          <a:lstStyle/>
          <a:p>
            <a:fld id="{A227AB82-4A9F-4798-8E15-E3F9CB11E297}" type="slidenum">
              <a:rPr lang="en-US" sz="1800" smtClean="0">
                <a:solidFill>
                  <a:srgbClr val="002060"/>
                </a:solidFill>
              </a:rPr>
              <a:t>7</a:t>
            </a:fld>
            <a:endParaRPr lang="en-US" sz="1800" dirty="0">
              <a:solidFill>
                <a:srgbClr val="002060"/>
              </a:solidFill>
            </a:endParaRPr>
          </a:p>
        </p:txBody>
      </p:sp>
    </p:spTree>
    <p:extLst>
      <p:ext uri="{BB962C8B-B14F-4D97-AF65-F5344CB8AC3E}">
        <p14:creationId xmlns:p14="http://schemas.microsoft.com/office/powerpoint/2010/main" val="1696709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809294" y="27985"/>
            <a:ext cx="7698258" cy="6617196"/>
          </a:xfrm>
          <a:prstGeom prst="rect">
            <a:avLst/>
          </a:prstGeom>
        </p:spPr>
        <p:txBody>
          <a:bodyPr wrap="square">
            <a:spAutoFit/>
          </a:bodyPr>
          <a:lstStyle/>
          <a:p>
            <a:endParaRPr lang="en-US" sz="2000" b="1"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6. </a:t>
            </a:r>
            <a:r>
              <a:rPr lang="en-US" sz="2000" b="1" dirty="0">
                <a:latin typeface="Arial" panose="020B0604020202020204" pitchFamily="34" charset="0"/>
                <a:cs typeface="Arial" panose="020B0604020202020204" pitchFamily="34" charset="0"/>
              </a:rPr>
              <a:t>Wi-Fi</a:t>
            </a:r>
          </a:p>
          <a:p>
            <a:r>
              <a:rPr lang="en-US" sz="1600" dirty="0">
                <a:latin typeface="Arial" panose="020B0604020202020204" pitchFamily="34" charset="0"/>
                <a:cs typeface="Arial" panose="020B0604020202020204" pitchFamily="34" charset="0"/>
              </a:rPr>
              <a:t>Connect with family, download your favorite shows with Korea’s 5G Wi-Fi. </a:t>
            </a:r>
          </a:p>
          <a:p>
            <a:r>
              <a:rPr lang="en-US" sz="1600" dirty="0">
                <a:latin typeface="Arial" panose="020B0604020202020204" pitchFamily="34" charset="0"/>
                <a:cs typeface="Arial" panose="020B0604020202020204" pitchFamily="34" charset="0"/>
              </a:rPr>
              <a:t>Speak with an MWR Representative about its options.</a:t>
            </a:r>
          </a:p>
          <a:p>
            <a:endParaRPr lang="en-US" sz="1600" dirty="0">
              <a:latin typeface="Arial" panose="020B0604020202020204" pitchFamily="34" charset="0"/>
              <a:cs typeface="Arial" panose="020B0604020202020204" pitchFamily="34" charset="0"/>
            </a:endParaRPr>
          </a:p>
          <a:p>
            <a:r>
              <a:rPr lang="en-US" sz="1600" b="1" u="sng" dirty="0">
                <a:latin typeface="Arial" panose="020B0604020202020204" pitchFamily="34" charset="0"/>
                <a:cs typeface="Arial" panose="020B0604020202020204" pitchFamily="34" charset="0"/>
              </a:rPr>
              <a:t>Rates:</a:t>
            </a:r>
          </a:p>
          <a:p>
            <a:r>
              <a:rPr lang="en-US" sz="1600" dirty="0">
                <a:latin typeface="Arial" panose="020B0604020202020204" pitchFamily="34" charset="0"/>
                <a:cs typeface="Arial" panose="020B0604020202020204" pitchFamily="34" charset="0"/>
              </a:rPr>
              <a:t>In Korea rental fee is based on day-by-day, not 24-hour basis. </a:t>
            </a:r>
          </a:p>
          <a:p>
            <a:r>
              <a:rPr lang="en-US" sz="1600" dirty="0">
                <a:latin typeface="Arial" panose="020B0604020202020204" pitchFamily="34" charset="0"/>
                <a:cs typeface="Arial" panose="020B0604020202020204" pitchFamily="34" charset="0"/>
              </a:rPr>
              <a:t>Ex: If you pick up at 23:59 and return it at 01:01= total 2 days. </a:t>
            </a:r>
          </a:p>
          <a:p>
            <a:endParaRPr lang="en-US"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Individual rentals (Pucks and SIM card) at Pier Vendor </a:t>
            </a: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SIM Card: $6.00 (1-day), $15 (3-days), $23 (5-days)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Wi-Fi Puck (connect up to 3 devices):  $4.00 (1-day)</a:t>
            </a:r>
          </a:p>
          <a:p>
            <a:pPr marL="742950" lvl="1"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$100 </a:t>
            </a:r>
            <a:r>
              <a:rPr lang="en-US" sz="1600" dirty="0">
                <a:latin typeface="Arial" panose="020B0604020202020204" pitchFamily="34" charset="0"/>
                <a:cs typeface="Arial" panose="020B0604020202020204" pitchFamily="34" charset="0"/>
              </a:rPr>
              <a:t>Wi-Fi puck deposit is automatically charged with payment.</a:t>
            </a:r>
          </a:p>
          <a:p>
            <a:endParaRPr lang="en-US"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Group rental: Pick-up &amp; Return Service (pucks only)</a:t>
            </a:r>
          </a:p>
          <a:p>
            <a:endParaRPr lang="en-US" sz="1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Wi-Fi Puck (connect up to 3 devices):  $4.50 (1-day) per device</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No deposit hold; however POC will be charged </a:t>
            </a:r>
            <a:r>
              <a:rPr lang="en-US" sz="1600" b="1" dirty="0">
                <a:latin typeface="Arial" panose="020B0604020202020204" pitchFamily="34" charset="0"/>
                <a:cs typeface="Arial" panose="020B0604020202020204" pitchFamily="34" charset="0"/>
              </a:rPr>
              <a:t>$100.00 </a:t>
            </a:r>
            <a:r>
              <a:rPr lang="en-US" sz="1600" dirty="0">
                <a:latin typeface="Arial" panose="020B0604020202020204" pitchFamily="34" charset="0"/>
                <a:cs typeface="Arial" panose="020B0604020202020204" pitchFamily="34" charset="0"/>
              </a:rPr>
              <a:t>for each    Wi-Fi Puck not returned.</a:t>
            </a:r>
          </a:p>
          <a:p>
            <a:endParaRPr lang="en-US" sz="1600" b="1" u="sng" dirty="0">
              <a:latin typeface="Arial" panose="020B0604020202020204" pitchFamily="34" charset="0"/>
              <a:cs typeface="Arial" panose="020B0604020202020204" pitchFamily="34" charset="0"/>
            </a:endParaRPr>
          </a:p>
          <a:p>
            <a:r>
              <a:rPr lang="en-US" sz="1600" b="1" u="sng" dirty="0">
                <a:latin typeface="Arial" panose="020B0604020202020204" pitchFamily="34" charset="0"/>
                <a:cs typeface="Arial" panose="020B0604020202020204" pitchFamily="34" charset="0"/>
              </a:rPr>
              <a:t>Location Details:</a:t>
            </a:r>
          </a:p>
          <a:p>
            <a:r>
              <a:rPr lang="en-US" sz="1600" dirty="0">
                <a:latin typeface="Arial" panose="020B0604020202020204" pitchFamily="34" charset="0"/>
                <a:cs typeface="Arial" panose="020B0604020202020204" pitchFamily="34" charset="0"/>
              </a:rPr>
              <a:t>Work with MWR on drop off, pier sales, and dates/times for return </a:t>
            </a:r>
          </a:p>
          <a:p>
            <a:endParaRPr lang="en-US" sz="1600" dirty="0">
              <a:latin typeface="Century Gothic" panose="020B0502020202020204" pitchFamily="34" charset="0"/>
              <a:cs typeface="Andalus" panose="02020603050405020304" pitchFamily="18" charset="-78"/>
            </a:endParaRPr>
          </a:p>
          <a:p>
            <a:endParaRPr lang="en-US" sz="1600" dirty="0">
              <a:latin typeface="Century Gothic" panose="020B0502020202020204" pitchFamily="34" charset="0"/>
              <a:cs typeface="Andalus" panose="02020603050405020304" pitchFamily="18" charset="-78"/>
            </a:endParaRPr>
          </a:p>
          <a:p>
            <a:r>
              <a:rPr lang="en-US" sz="1600" dirty="0">
                <a:latin typeface="Century Gothic" panose="020B0502020202020204" pitchFamily="34" charset="0"/>
                <a:cs typeface="Andalus" panose="02020603050405020304" pitchFamily="18" charset="-78"/>
              </a:rPr>
              <a:t> </a:t>
            </a:r>
          </a:p>
        </p:txBody>
      </p:sp>
      <p:sp>
        <p:nvSpPr>
          <p:cNvPr id="4" name="Rectangle 3"/>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1684" y="5726082"/>
            <a:ext cx="1470983" cy="831867"/>
          </a:xfrm>
          <a:prstGeom prst="rect">
            <a:avLst/>
          </a:prstGeom>
          <a:effectLst>
            <a:glow rad="127000">
              <a:schemeClr val="bg1"/>
            </a:glow>
          </a:effectLst>
        </p:spPr>
      </p:pic>
      <p:sp>
        <p:nvSpPr>
          <p:cNvPr id="2" name="Slide Number Placeholder 1"/>
          <p:cNvSpPr>
            <a:spLocks noGrp="1"/>
          </p:cNvSpPr>
          <p:nvPr>
            <p:ph type="sldNum" sz="quarter" idx="12"/>
          </p:nvPr>
        </p:nvSpPr>
        <p:spPr>
          <a:xfrm>
            <a:off x="5422900" y="6492875"/>
            <a:ext cx="485602" cy="365125"/>
          </a:xfrm>
        </p:spPr>
        <p:txBody>
          <a:bodyPr/>
          <a:lstStyle/>
          <a:p>
            <a:fld id="{A227AB82-4A9F-4798-8E15-E3F9CB11E297}" type="slidenum">
              <a:rPr lang="en-US" sz="1800" smtClean="0">
                <a:solidFill>
                  <a:srgbClr val="002060"/>
                </a:solidFill>
              </a:rPr>
              <a:t>8</a:t>
            </a:fld>
            <a:endParaRPr lang="en-US" sz="1800" dirty="0">
              <a:solidFill>
                <a:srgbClr val="002060"/>
              </a:solidFill>
            </a:endParaRPr>
          </a:p>
        </p:txBody>
      </p:sp>
    </p:spTree>
    <p:extLst>
      <p:ext uri="{BB962C8B-B14F-4D97-AF65-F5344CB8AC3E}">
        <p14:creationId xmlns:p14="http://schemas.microsoft.com/office/powerpoint/2010/main" val="3840255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98919" y="601413"/>
            <a:ext cx="5215600" cy="4647426"/>
          </a:xfrm>
          <a:prstGeom prst="rect">
            <a:avLst/>
          </a:prstGeom>
        </p:spPr>
        <p:txBody>
          <a:bodyPr wrap="square">
            <a:spAutoFit/>
          </a:bodyPr>
          <a:lstStyle/>
          <a:p>
            <a:r>
              <a:rPr lang="en-US" sz="2800" b="1" dirty="0" smtClean="0">
                <a:latin typeface="Arial" panose="020B0604020202020204" pitchFamily="34" charset="0"/>
                <a:cs typeface="Arial" panose="020B0604020202020204" pitchFamily="34" charset="0"/>
              </a:rPr>
              <a:t>7. </a:t>
            </a:r>
            <a:r>
              <a:rPr lang="en-US" sz="2800" b="1" dirty="0">
                <a:latin typeface="Arial" panose="020B0604020202020204" pitchFamily="34" charset="0"/>
                <a:cs typeface="Arial" panose="020B0604020202020204" pitchFamily="34" charset="0"/>
              </a:rPr>
              <a:t>What to know about Korea</a:t>
            </a:r>
          </a:p>
          <a:p>
            <a:endParaRPr lang="en-US" sz="2000" b="1" dirty="0">
              <a:latin typeface="Century Gothic" panose="020B0502020202020204" pitchFamily="34" charset="0"/>
              <a:cs typeface="Andalus" panose="02020603050405020304" pitchFamily="18" charset="-78"/>
            </a:endParaRPr>
          </a:p>
          <a:p>
            <a:r>
              <a:rPr lang="en-US" sz="2000" dirty="0">
                <a:latin typeface="Arial" panose="020B0604020202020204" pitchFamily="34" charset="0"/>
                <a:cs typeface="Arial" panose="020B0604020202020204" pitchFamily="34" charset="0"/>
              </a:rPr>
              <a:t>Scan the QR code to view the following:</a:t>
            </a:r>
          </a:p>
          <a:p>
            <a:r>
              <a:rPr lang="en-US" sz="2000" dirty="0">
                <a:latin typeface="Arial" panose="020B0604020202020204" pitchFamily="34" charset="0"/>
                <a:cs typeface="Arial" panose="020B0604020202020204" pitchFamily="34" charset="0"/>
              </a:rPr>
              <a:t> </a:t>
            </a:r>
          </a:p>
          <a:p>
            <a:pPr marL="285750" indent="-285750">
              <a:buFontTx/>
              <a:buChar char="-"/>
            </a:pPr>
            <a:r>
              <a:rPr lang="en-US" sz="2000" dirty="0">
                <a:latin typeface="Arial" panose="020B0604020202020204" pitchFamily="34" charset="0"/>
                <a:cs typeface="Arial" panose="020B0604020202020204" pitchFamily="34" charset="0"/>
              </a:rPr>
              <a:t>Do-It-Yourself (DIY) Local Guides</a:t>
            </a:r>
          </a:p>
          <a:p>
            <a:pPr marL="285750" indent="-285750">
              <a:buFontTx/>
              <a:buChar char="-"/>
            </a:pPr>
            <a:r>
              <a:rPr lang="en-US" sz="2000" dirty="0">
                <a:latin typeface="Arial" panose="020B0604020202020204" pitchFamily="34" charset="0"/>
                <a:cs typeface="Arial" panose="020B0604020202020204" pitchFamily="34" charset="0"/>
              </a:rPr>
              <a:t>Taxi guides</a:t>
            </a:r>
          </a:p>
          <a:p>
            <a:pPr marL="285750" indent="-285750">
              <a:buFontTx/>
              <a:buChar char="-"/>
            </a:pPr>
            <a:r>
              <a:rPr lang="en-US" sz="2000" dirty="0">
                <a:latin typeface="Arial" panose="020B0604020202020204" pitchFamily="34" charset="0"/>
                <a:cs typeface="Arial" panose="020B0604020202020204" pitchFamily="34" charset="0"/>
              </a:rPr>
              <a:t>Busan Subway +Intercity Bus Guide</a:t>
            </a:r>
          </a:p>
          <a:p>
            <a:pPr marL="285750" indent="-285750">
              <a:buFontTx/>
              <a:buChar char="-"/>
            </a:pPr>
            <a:r>
              <a:rPr lang="en-US" sz="2000" dirty="0">
                <a:latin typeface="Arial" panose="020B0604020202020204" pitchFamily="34" charset="0"/>
                <a:cs typeface="Arial" panose="020B0604020202020204" pitchFamily="34" charset="0"/>
              </a:rPr>
              <a:t>Busan Metro Subway Map</a:t>
            </a:r>
          </a:p>
          <a:p>
            <a:pPr marL="285750" indent="-285750">
              <a:buFontTx/>
              <a:buChar char="-"/>
            </a:pPr>
            <a:r>
              <a:rPr lang="en-US" sz="2000" dirty="0">
                <a:latin typeface="Arial" panose="020B0604020202020204" pitchFamily="34" charset="0"/>
                <a:cs typeface="Arial" panose="020B0604020202020204" pitchFamily="34" charset="0"/>
              </a:rPr>
              <a:t>Busan City Map</a:t>
            </a:r>
          </a:p>
          <a:p>
            <a:r>
              <a:rPr lang="en-US" sz="2000" dirty="0">
                <a:latin typeface="Arial" panose="020B0604020202020204" pitchFamily="34" charset="0"/>
                <a:cs typeface="Arial" panose="020B0604020202020204" pitchFamily="34" charset="0"/>
              </a:rPr>
              <a:t>-   SOFA Statement</a:t>
            </a:r>
          </a:p>
          <a:p>
            <a:pPr marL="285750" indent="-285750">
              <a:buFontTx/>
              <a:buChar char="-"/>
            </a:pPr>
            <a:r>
              <a:rPr lang="en-US" sz="2000" dirty="0">
                <a:latin typeface="Arial" panose="020B0604020202020204" pitchFamily="34" charset="0"/>
                <a:cs typeface="Arial" panose="020B0604020202020204" pitchFamily="34" charset="0"/>
              </a:rPr>
              <a:t>Common Korea Apps</a:t>
            </a:r>
          </a:p>
          <a:p>
            <a:pPr marL="285750" indent="-285750">
              <a:buFontTx/>
              <a:buChar char="-"/>
            </a:pPr>
            <a:r>
              <a:rPr lang="en-US" sz="2000" dirty="0">
                <a:latin typeface="Arial" panose="020B0604020202020204" pitchFamily="34" charset="0"/>
                <a:cs typeface="Arial" panose="020B0604020202020204" pitchFamily="34" charset="0"/>
              </a:rPr>
              <a:t>Common Korean phrases</a:t>
            </a:r>
          </a:p>
          <a:p>
            <a:pPr marL="285750" indent="-285750">
              <a:buFontTx/>
              <a:buChar char="-"/>
            </a:pPr>
            <a:endParaRPr lang="en-US" sz="1600" dirty="0">
              <a:cs typeface="Andalus" panose="02020603050405020304" pitchFamily="18" charset="-78"/>
            </a:endParaRPr>
          </a:p>
          <a:p>
            <a:pPr marL="285750" indent="-285750">
              <a:buFontTx/>
              <a:buChar char="-"/>
            </a:pPr>
            <a:endParaRPr lang="en-US" sz="1600" dirty="0">
              <a:cs typeface="Andalus" panose="02020603050405020304" pitchFamily="18" charset="-78"/>
            </a:endParaRPr>
          </a:p>
          <a:p>
            <a:endParaRPr lang="en-US" sz="1600" dirty="0">
              <a:latin typeface="Century Gothic" panose="020B0502020202020204" pitchFamily="34" charset="0"/>
              <a:cs typeface="Andalus" panose="02020603050405020304" pitchFamily="18" charset="-78"/>
            </a:endParaRPr>
          </a:p>
        </p:txBody>
      </p:sp>
      <p:sp>
        <p:nvSpPr>
          <p:cNvPr id="4" name="Rectangle 3"/>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1684" y="5726082"/>
            <a:ext cx="1470983" cy="831867"/>
          </a:xfrm>
          <a:prstGeom prst="rect">
            <a:avLst/>
          </a:prstGeom>
          <a:effectLst>
            <a:glow rad="127000">
              <a:schemeClr val="bg1"/>
            </a:glow>
          </a:effectLst>
        </p:spPr>
      </p:pic>
      <p:sp>
        <p:nvSpPr>
          <p:cNvPr id="2" name="Slide Number Placeholder 1"/>
          <p:cNvSpPr>
            <a:spLocks noGrp="1"/>
          </p:cNvSpPr>
          <p:nvPr>
            <p:ph type="sldNum" sz="quarter" idx="12"/>
          </p:nvPr>
        </p:nvSpPr>
        <p:spPr>
          <a:xfrm>
            <a:off x="5422900" y="6492875"/>
            <a:ext cx="485602" cy="365125"/>
          </a:xfrm>
        </p:spPr>
        <p:txBody>
          <a:bodyPr/>
          <a:lstStyle/>
          <a:p>
            <a:fld id="{A227AB82-4A9F-4798-8E15-E3F9CB11E297}" type="slidenum">
              <a:rPr lang="en-US" sz="1800" smtClean="0">
                <a:solidFill>
                  <a:srgbClr val="002060"/>
                </a:solidFill>
              </a:rPr>
              <a:t>9</a:t>
            </a:fld>
            <a:endParaRPr lang="en-US" sz="1800" dirty="0">
              <a:solidFill>
                <a:srgbClr val="002060"/>
              </a:solidFill>
            </a:endParaRPr>
          </a:p>
        </p:txBody>
      </p:sp>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6250" y="1185705"/>
            <a:ext cx="4063134" cy="4063134"/>
          </a:xfrm>
          <a:prstGeom prst="rect">
            <a:avLst/>
          </a:prstGeom>
        </p:spPr>
      </p:pic>
      <p:sp>
        <p:nvSpPr>
          <p:cNvPr id="5" name="TextBox 4"/>
          <p:cNvSpPr txBox="1"/>
          <p:nvPr/>
        </p:nvSpPr>
        <p:spPr>
          <a:xfrm>
            <a:off x="5665701" y="5132307"/>
            <a:ext cx="3684231" cy="400110"/>
          </a:xfrm>
          <a:prstGeom prst="rect">
            <a:avLst/>
          </a:prstGeom>
          <a:noFill/>
        </p:spPr>
        <p:txBody>
          <a:bodyPr wrap="square" rtlCol="0">
            <a:spAutoFit/>
          </a:bodyPr>
          <a:lstStyle/>
          <a:p>
            <a:r>
              <a:rPr lang="en-US" sz="2000" b="1" dirty="0"/>
              <a:t>NavyMWRKorea.com/Explore</a:t>
            </a:r>
          </a:p>
        </p:txBody>
      </p:sp>
    </p:spTree>
    <p:extLst>
      <p:ext uri="{BB962C8B-B14F-4D97-AF65-F5344CB8AC3E}">
        <p14:creationId xmlns:p14="http://schemas.microsoft.com/office/powerpoint/2010/main" val="102421580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1680</TotalTime>
  <Words>1308</Words>
  <Application>Microsoft Office PowerPoint</Application>
  <PresentationFormat>Widescreen</PresentationFormat>
  <Paragraphs>189</Paragraphs>
  <Slides>10</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Andalus</vt:lpstr>
      <vt:lpstr>Arial</vt:lpstr>
      <vt:lpstr>Arial Black</vt:lpstr>
      <vt:lpstr>Batang</vt:lpstr>
      <vt:lpstr>Calibri</vt:lpstr>
      <vt:lpstr>Century Gothic</vt:lpstr>
      <vt:lpstr>Courier New</vt:lpstr>
      <vt:lpstr>HY그래픽M</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Defense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Mayes, Sariani  FORNATL ID USN CFAC</dc:creator>
  <cp:lastModifiedBy>Fitzgerald, Ashley CIV USN CFAC</cp:lastModifiedBy>
  <cp:revision>280</cp:revision>
  <cp:lastPrinted>2021-10-28T10:15:22Z</cp:lastPrinted>
  <dcterms:created xsi:type="dcterms:W3CDTF">2021-09-30T05:03:48Z</dcterms:created>
  <dcterms:modified xsi:type="dcterms:W3CDTF">2023-10-20T01:54:13Z</dcterms:modified>
</cp:coreProperties>
</file>